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7" r:id="rId3"/>
    <p:sldId id="273" r:id="rId4"/>
    <p:sldId id="274" r:id="rId5"/>
    <p:sldId id="268" r:id="rId6"/>
    <p:sldId id="269" r:id="rId7"/>
    <p:sldId id="271" r:id="rId8"/>
    <p:sldId id="272" r:id="rId9"/>
    <p:sldId id="270" r:id="rId1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2F491823-775C-A143-818A-FEC1D098AF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FA2514D-98A6-D744-B302-348DD64C72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DFD27-35CA-9941-B728-0AD097E53217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91549D5-7B70-CB44-8F54-F875C78BDA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32E22B3-2299-224B-B074-C75359B11A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057AE-D85C-4A4B-9AE7-0D4976FFAE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262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51174-E9E8-F549-B520-CC85E437A14C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A5D73-DFC8-A747-854F-4C5208EA414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42359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674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3525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2320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827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0044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4075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A5D73-DFC8-A747-854F-4C5208EA4142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972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F45C6E-1AFF-6546-A8B2-7EF5156EE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0F21E0-D8C7-0A4E-A441-301877B40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AB47594-4155-D44A-A6D2-474C9207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9DF5-A276-F046-82B4-C65FB2B095E9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9C5DB3-F64E-C441-BCC1-FC408CCA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467CC9-8A60-554D-8F1A-DF7BAA468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061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F74E1-50E6-F948-8BBF-CB526A5D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CDDEAE70-4D2D-9442-9E54-5FC136436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BE4EBCC-C886-CB49-B4F1-4E1B47E5B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E526-FE6A-9348-832F-C6FD4BA2F328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9D94437-2AA6-B740-8483-9E42A8F2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2719E4D-81FB-E744-BB49-0D905206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371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5B7966BC-88DF-1E4E-A726-F5587DD07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DBB1E555-90CA-104A-9288-38B1552FC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8FCE6EC-29AE-4E4E-B0E1-8E48F1024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E378-0DBE-2140-A501-BEC9F82DADCE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86243D6-A2FA-DE4B-A20D-80FCDAE7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794953E-3CD8-EE40-ACE3-D3674CE07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303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8A630C-2DD2-A84E-8F2C-444652AE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B7E163B-32F3-8543-8A72-0882FCDEF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C282E74-C51A-6647-8F66-2E378A5AD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56AC-E5EC-2C4B-AA22-1951F8ED7897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22EA0EA-3469-DA44-8286-FA43A9EE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EF34214-78A0-1E48-BC62-4DEDD6BF7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559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7DBA5-4F61-9645-A09D-738505133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3D0B0E-BC57-DD47-8B53-DC00556B5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47CA1C5-B62D-6947-A07E-7B99D0BB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7F43-26F7-074A-8873-FC52B130DD94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D7E2F4F-0C1E-5E40-AFC1-C2AE1B70A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FC3742-DAFE-CF4F-8B4B-4143BFA9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536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5A2E69-219C-9F46-B3B7-EE38E1E1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2D167C-0905-D24B-87A2-57722D98C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57FF77F-B327-854A-9BC9-1B4EEEDE2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2D1C44A-2308-C64A-BC66-F25D112D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973D-F480-8B40-A90C-5D0F70A47D35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D05976F-40D1-AA48-A5B5-F5EAE1BC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3782B58-3197-804A-B356-8E1A81A6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774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65A378-A6B5-3143-BB77-8918464B3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A671B43-2C3B-3744-9C42-C6328C249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DE9A400-AF21-A444-89FA-09F59A0C5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AF944E-3BBE-A94D-945C-AE39AA748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7C2C415-7E48-8449-93E5-7EEF66CEB6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5D18AA8-46A5-7B47-92AD-8EAD774C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1E48-02E8-3C4C-861E-B417B89044A7}" type="datetime1">
              <a:rPr lang="sk-SK" smtClean="0"/>
              <a:t>10. 3. 2021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FA08180D-5928-6A42-8F43-87F127CA9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67C7699D-2610-B541-892B-E3532970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672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12CAC9-63D7-E04A-B4D4-DFBA11A10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95CD9F93-2FD0-3241-A4B6-E0E45ABDA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94F9-0031-E14C-8A31-94BB03E2DDCA}" type="datetime1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048381B-4579-554D-B6AF-1F7A6C05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868F109-D262-764C-AB9A-94EBAE9E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08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3B252CD6-5A88-CC4B-9870-26AFEF48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29D4-F52F-3D4C-9741-92FAADB3419A}" type="datetime1">
              <a:rPr lang="sk-SK" smtClean="0"/>
              <a:t>10. 3. 2021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119AC6D-F377-AE4F-A55B-1C515987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092D550-9628-7349-BB3F-A140DB66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40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B1F2B-FEA7-9E42-949A-81256B173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4045AC-6F46-AA40-8AF4-4FD9A111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B8530B6-2DDC-5240-A22D-0E6B18296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BDE2954-741F-9248-948B-569B3731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87B5-A2D0-7246-AC77-835DAF58E65A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D755B33-6E0E-204C-ADC7-D47127965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7486EA7-BBB0-3341-AF08-2EC23CBFA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97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04A68-577B-E84D-BB13-A54F12027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4CED678-F37B-BD46-926A-68D3318E1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8A08079-0931-1246-BA94-4D8A12CBA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2A56493-69FE-B44D-8AC7-CD6E647B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3888-F75D-414A-B49D-BC1F79CFD9DC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1179941-C056-584B-BFE8-AD6FFAEDB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E44DB83-0B23-224C-8ED2-E4446404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79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6B557AA5-C5B8-D04C-B60C-D2C61E87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E2081E-28BD-A442-9FC1-95B105538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A79FD66-9792-A74D-9831-83A85AA28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E912F-BDB9-5F41-B10F-4FC8E450583F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982F266-8C15-BC48-9009-1D9B33076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B42765D-A496-8147-991F-70AF58AFD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6409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WMF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14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0">
            <a:extLst>
              <a:ext uri="{FF2B5EF4-FFF2-40B4-BE49-F238E27FC236}">
                <a16:creationId xmlns:a16="http://schemas.microsoft.com/office/drawing/2014/main" id="{4FA4E651-C3D8-4DB8-A026-E8531C6AF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D76763-ED42-8344-8595-538AC2366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363" y="4071597"/>
            <a:ext cx="10515600" cy="1286544"/>
          </a:xfrm>
          <a:noFill/>
        </p:spPr>
        <p:txBody>
          <a:bodyPr anchor="b">
            <a:normAutofit/>
          </a:bodyPr>
          <a:lstStyle/>
          <a:p>
            <a:endParaRPr lang="sk-SK" sz="52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7B9695-CA37-C149-801C-7534F0D6C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469" y="5572126"/>
            <a:ext cx="10509388" cy="556964"/>
          </a:xfrm>
          <a:noFill/>
        </p:spPr>
        <p:txBody>
          <a:bodyPr>
            <a:normAutofit/>
          </a:bodyPr>
          <a:lstStyle/>
          <a:p>
            <a:endParaRPr lang="sk-SK"/>
          </a:p>
        </p:txBody>
      </p:sp>
      <p:pic>
        <p:nvPicPr>
          <p:cNvPr id="6" name="Obrázok 5" descr="Obrázok, na ktorom je text&#10;&#10;Automaticky generovaný popis">
            <a:extLst>
              <a:ext uri="{FF2B5EF4-FFF2-40B4-BE49-F238E27FC236}">
                <a16:creationId xmlns:a16="http://schemas.microsoft.com/office/drawing/2014/main" id="{0E8966C5-0762-2941-9F0E-7464AE4720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9" b="5192"/>
          <a:stretch/>
        </p:blipFill>
        <p:spPr>
          <a:xfrm>
            <a:off x="-30632" y="2"/>
            <a:ext cx="12222631" cy="3900104"/>
          </a:xfrm>
          <a:prstGeom prst="rect">
            <a:avLst/>
          </a:prstGeom>
        </p:spPr>
      </p:pic>
      <p:pic>
        <p:nvPicPr>
          <p:cNvPr id="7" name="Obrázo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00846"/>
            <a:ext cx="12188951" cy="29726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Obdĺžnik 3"/>
          <p:cNvSpPr/>
          <p:nvPr/>
        </p:nvSpPr>
        <p:spPr>
          <a:xfrm>
            <a:off x="4258101" y="4052308"/>
            <a:ext cx="7765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2000" b="1">
                <a:solidFill>
                  <a:schemeClr val="bg1"/>
                </a:solidFill>
                <a:latin typeface="Geomanist" pitchFamily="50"/>
              </a:rPr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376918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799" y="-18000"/>
            <a:ext cx="11216526" cy="126000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Čo zabezpečuje IT systém pre správu ciest?</a:t>
            </a: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BlokTextu 3"/>
          <p:cNvSpPr txBox="1"/>
          <p:nvPr/>
        </p:nvSpPr>
        <p:spPr>
          <a:xfrm>
            <a:off x="838800" y="1789200"/>
            <a:ext cx="11043673" cy="51268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b="1" dirty="0"/>
              <a:t>Evidencia a spracovanie </a:t>
            </a:r>
            <a:r>
              <a:rPr lang="sk-SK" sz="1600" dirty="0"/>
              <a:t>výkonov a nákladov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dirty="0"/>
              <a:t>Využitie a práca s </a:t>
            </a:r>
            <a:r>
              <a:rPr lang="sk-SK" sz="1600" b="1" dirty="0"/>
              <a:t>elektronickými meracími a </a:t>
            </a:r>
            <a:r>
              <a:rPr lang="sk-SK" sz="1600" b="1" dirty="0" err="1"/>
              <a:t>zaznamenávacími</a:t>
            </a:r>
            <a:r>
              <a:rPr lang="sk-SK" sz="1600" b="1" dirty="0"/>
              <a:t> zariadeniami </a:t>
            </a:r>
            <a:r>
              <a:rPr lang="sk-SK" sz="1600" dirty="0"/>
              <a:t>– GPS modulmi mobilné aplikácie a pod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dirty="0"/>
              <a:t>transparentný </a:t>
            </a:r>
            <a:r>
              <a:rPr lang="sk-SK" sz="1600" b="1" dirty="0"/>
              <a:t>online monitoring prebiehajúcich údržbových procesov </a:t>
            </a:r>
            <a:r>
              <a:rPr lang="sk-SK" sz="1600" dirty="0"/>
              <a:t>na cestách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b="1" dirty="0"/>
              <a:t>Fotodokumentácia</a:t>
            </a:r>
            <a:r>
              <a:rPr lang="sk-SK" sz="1600" dirty="0"/>
              <a:t> údržbových prác  pred a po ich vykonaní</a:t>
            </a:r>
            <a:endParaRPr lang="sk-SK" sz="1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dirty="0"/>
              <a:t>Zabezpečenie </a:t>
            </a:r>
            <a:r>
              <a:rPr lang="sk-SK" sz="1600" b="1" dirty="0"/>
              <a:t>automatickej notifikácie udalostí v IS </a:t>
            </a:r>
            <a:r>
              <a:rPr lang="sk-SK" sz="1600" dirty="0"/>
              <a:t>(napr. mimoriadnych udalostí počas zimnej údržby) formou </a:t>
            </a:r>
            <a:r>
              <a:rPr lang="sk-SK" sz="1600" dirty="0" err="1"/>
              <a:t>sms</a:t>
            </a:r>
            <a:r>
              <a:rPr lang="sk-SK" sz="1600" dirty="0"/>
              <a:t> správ a notifikačných emailov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b="1" dirty="0"/>
              <a:t>vyčísľovanie nákladov </a:t>
            </a:r>
            <a:r>
              <a:rPr lang="sk-SK" sz="1600" dirty="0"/>
              <a:t>a  odvedených výkonov vo variabilných  kombináciách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600" b="1" dirty="0"/>
              <a:t>rozpočítanie</a:t>
            </a:r>
            <a:r>
              <a:rPr lang="sk-SK" sz="1600" dirty="0"/>
              <a:t> </a:t>
            </a:r>
            <a:r>
              <a:rPr lang="sk-SK" sz="1600" dirty="0" err="1"/>
              <a:t>réžijných</a:t>
            </a:r>
            <a:r>
              <a:rPr lang="sk-SK" sz="1600" dirty="0"/>
              <a:t>  </a:t>
            </a:r>
            <a:r>
              <a:rPr lang="sk-SK" sz="1600" b="1" dirty="0"/>
              <a:t>nákladov</a:t>
            </a:r>
            <a:r>
              <a:rPr lang="sk-SK" sz="1600" dirty="0"/>
              <a:t> na priame údržbové činnosti - pre každú údržbovú činnosť či celkovo</a:t>
            </a:r>
          </a:p>
        </p:txBody>
      </p:sp>
    </p:spTree>
    <p:extLst>
      <p:ext uri="{BB962C8B-B14F-4D97-AF65-F5344CB8AC3E}">
        <p14:creationId xmlns:p14="http://schemas.microsoft.com/office/powerpoint/2010/main" val="785899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799" y="-18000"/>
            <a:ext cx="11216526" cy="126000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Stav IT techniky - súčasnosť</a:t>
            </a: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Obrázo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9455" y="255267"/>
            <a:ext cx="904342" cy="825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Obrázo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5315" y="261300"/>
            <a:ext cx="931715" cy="8484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BlokTextu 3"/>
          <p:cNvSpPr txBox="1"/>
          <p:nvPr/>
        </p:nvSpPr>
        <p:spPr>
          <a:xfrm>
            <a:off x="820799" y="4739345"/>
            <a:ext cx="11198525" cy="138481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dirty="0"/>
              <a:t>65% pracovných staníc  má cca 2 až 3 roky 		stav na úrovni 85% funkčnosti</a:t>
            </a:r>
          </a:p>
          <a:p>
            <a:endParaRPr lang="sk-SK" dirty="0"/>
          </a:p>
          <a:p>
            <a:r>
              <a:rPr lang="sk-SK" dirty="0"/>
              <a:t>zvyšok: staršie počítače 				stav na úrovni 20% funkčnosti</a:t>
            </a:r>
          </a:p>
          <a:p>
            <a:r>
              <a:rPr lang="sk-SK" dirty="0"/>
              <a:t>- z toho 15 PC zostáv je nepoužiteľných			vek, </a:t>
            </a:r>
            <a:r>
              <a:rPr lang="sk-SK" dirty="0" err="1"/>
              <a:t>zastaralosť</a:t>
            </a:r>
            <a:endParaRPr lang="sk-SK" dirty="0"/>
          </a:p>
        </p:txBody>
      </p:sp>
      <p:sp>
        <p:nvSpPr>
          <p:cNvPr id="12" name="Šípka doprava 11"/>
          <p:cNvSpPr/>
          <p:nvPr/>
        </p:nvSpPr>
        <p:spPr>
          <a:xfrm>
            <a:off x="5131741" y="4764833"/>
            <a:ext cx="818863" cy="3635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BlokTextu 3"/>
          <p:cNvSpPr txBox="1"/>
          <p:nvPr/>
        </p:nvSpPr>
        <p:spPr>
          <a:xfrm>
            <a:off x="820798" y="1248353"/>
            <a:ext cx="11198525" cy="4810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dirty="0"/>
              <a:t>Všetka IT technika patrí RCBA		</a:t>
            </a:r>
            <a:r>
              <a:rPr lang="sk-SK" b="1" dirty="0"/>
              <a:t>nejde</a:t>
            </a:r>
            <a:r>
              <a:rPr lang="sk-SK" dirty="0"/>
              <a:t> o majetok RSC BSK!</a:t>
            </a:r>
          </a:p>
        </p:txBody>
      </p:sp>
      <p:sp>
        <p:nvSpPr>
          <p:cNvPr id="18" name="Šípka doprava 17"/>
          <p:cNvSpPr/>
          <p:nvPr/>
        </p:nvSpPr>
        <p:spPr>
          <a:xfrm>
            <a:off x="3764935" y="1237037"/>
            <a:ext cx="697885" cy="43451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Šípka doprava 19"/>
          <p:cNvSpPr/>
          <p:nvPr/>
        </p:nvSpPr>
        <p:spPr>
          <a:xfrm>
            <a:off x="5186748" y="5463370"/>
            <a:ext cx="818863" cy="3635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BlokTextu 3"/>
          <p:cNvSpPr txBox="1"/>
          <p:nvPr/>
        </p:nvSpPr>
        <p:spPr>
          <a:xfrm>
            <a:off x="468677" y="2333533"/>
            <a:ext cx="1311353" cy="84494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6600" b="1" dirty="0">
                <a:solidFill>
                  <a:schemeClr val="accent2"/>
                </a:solidFill>
              </a:rPr>
              <a:t>? ?  </a:t>
            </a:r>
          </a:p>
        </p:txBody>
      </p:sp>
      <p:cxnSp>
        <p:nvCxnSpPr>
          <p:cNvPr id="22" name="Rovná spojovacia šípka 21">
            <a:extLst>
              <a:ext uri="{FF2B5EF4-FFF2-40B4-BE49-F238E27FC236}">
                <a16:creationId xmlns:a16="http://schemas.microsoft.com/office/drawing/2014/main" id="{2A486335-B952-4972-AC3E-8B00C9A3D659}"/>
              </a:ext>
            </a:extLst>
          </p:cNvPr>
          <p:cNvCxnSpPr>
            <a:cxnSpLocks/>
          </p:cNvCxnSpPr>
          <p:nvPr/>
        </p:nvCxnSpPr>
        <p:spPr>
          <a:xfrm>
            <a:off x="1710506" y="3075834"/>
            <a:ext cx="460818" cy="298147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tailEnd type="triangle"/>
          </a:ln>
          <a:effectLst/>
        </p:spPr>
      </p:cxnSp>
      <p:cxnSp>
        <p:nvCxnSpPr>
          <p:cNvPr id="23" name="Rovná spojovacia šípka 22">
            <a:extLst>
              <a:ext uri="{FF2B5EF4-FFF2-40B4-BE49-F238E27FC236}">
                <a16:creationId xmlns:a16="http://schemas.microsoft.com/office/drawing/2014/main" id="{2A486335-B952-4972-AC3E-8B00C9A3D659}"/>
              </a:ext>
            </a:extLst>
          </p:cNvPr>
          <p:cNvCxnSpPr>
            <a:cxnSpLocks/>
          </p:cNvCxnSpPr>
          <p:nvPr/>
        </p:nvCxnSpPr>
        <p:spPr>
          <a:xfrm flipV="1">
            <a:off x="1710506" y="2410765"/>
            <a:ext cx="460818" cy="352925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tailEnd type="triangle"/>
          </a:ln>
          <a:effectLst/>
        </p:spPr>
      </p:cxnSp>
      <p:sp>
        <p:nvSpPr>
          <p:cNvPr id="24" name="BlokTextu 3"/>
          <p:cNvSpPr txBox="1"/>
          <p:nvPr/>
        </p:nvSpPr>
        <p:spPr>
          <a:xfrm>
            <a:off x="2219732" y="2060516"/>
            <a:ext cx="1356938" cy="893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1400" dirty="0"/>
              <a:t>Odkúpenie </a:t>
            </a:r>
          </a:p>
          <a:p>
            <a:r>
              <a:rPr lang="sk-SK" sz="1400" dirty="0"/>
              <a:t>použiteľnej techniky z RCBA</a:t>
            </a:r>
          </a:p>
        </p:txBody>
      </p:sp>
      <p:sp>
        <p:nvSpPr>
          <p:cNvPr id="25" name="BlokTextu 3"/>
          <p:cNvSpPr txBox="1"/>
          <p:nvPr/>
        </p:nvSpPr>
        <p:spPr>
          <a:xfrm>
            <a:off x="2241280" y="3120577"/>
            <a:ext cx="1356938" cy="893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1400" dirty="0"/>
              <a:t>Nákup novej nevyhnutej techniky</a:t>
            </a:r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7154" y="2207079"/>
            <a:ext cx="5354209" cy="158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0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572C9-0C41-446C-A635-EC8751213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6525"/>
            <a:ext cx="7923664" cy="1325563"/>
          </a:xfrm>
        </p:spPr>
        <p:txBody>
          <a:bodyPr>
            <a:noAutofit/>
          </a:bodyPr>
          <a:lstStyle/>
          <a:p>
            <a:r>
              <a:rPr lang="it-IT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Náš cie</a:t>
            </a: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ľ</a:t>
            </a:r>
            <a:r>
              <a:rPr lang="it-IT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 pre modernizovanie IT</a:t>
            </a:r>
            <a:endParaRPr lang="en-GB" sz="4800" kern="0" dirty="0">
              <a:solidFill>
                <a:srgbClr val="000000"/>
              </a:solidFill>
              <a:effectLst>
                <a:outerShdw blurRad="50800" dist="38100" dir="5400000" algn="t" rotWithShape="0">
                  <a:schemeClr val="bg1">
                    <a:lumMod val="50000"/>
                    <a:alpha val="40000"/>
                  </a:schemeClr>
                </a:outerShdw>
              </a:effectLst>
              <a:latin typeface="+mn-lt"/>
              <a:cs typeface="Calibri Light" panose="020F0302020204030204" pitchFamily="34" charset="0"/>
            </a:endParaRPr>
          </a:p>
        </p:txBody>
      </p:sp>
      <p:cxnSp>
        <p:nvCxnSpPr>
          <p:cNvPr id="5" name="Priama spojnica 12">
            <a:extLst>
              <a:ext uri="{FF2B5EF4-FFF2-40B4-BE49-F238E27FC236}">
                <a16:creationId xmlns:a16="http://schemas.microsoft.com/office/drawing/2014/main" id="{C507BDE3-E3E5-402C-9FBB-1268C7583BC7}"/>
              </a:ext>
            </a:extLst>
          </p:cNvPr>
          <p:cNvCxnSpPr>
            <a:cxnSpLocks/>
          </p:cNvCxnSpPr>
          <p:nvPr/>
        </p:nvCxnSpPr>
        <p:spPr>
          <a:xfrm>
            <a:off x="1198418" y="5966891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72E69AC4-6C34-4064-A2A1-B6CB4596D1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BFF34E4-E5D3-46DF-90FA-17B85CA9E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12855" y="1423055"/>
            <a:ext cx="994203" cy="886256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DCE471D-E8E2-452F-85DA-3C693B721C0C}"/>
              </a:ext>
            </a:extLst>
          </p:cNvPr>
          <p:cNvSpPr txBox="1"/>
          <p:nvPr/>
        </p:nvSpPr>
        <p:spPr>
          <a:xfrm>
            <a:off x="1545136" y="1367430"/>
            <a:ext cx="58281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zefekt</a:t>
            </a:r>
            <a:r>
              <a:rPr lang="sk-SK" dirty="0"/>
              <a:t>í</a:t>
            </a:r>
            <a:r>
              <a:rPr lang="en-GB" dirty="0" err="1"/>
              <a:t>vni</a:t>
            </a:r>
            <a:r>
              <a:rPr lang="sk-SK" dirty="0"/>
              <a:t>ť</a:t>
            </a:r>
            <a:r>
              <a:rPr lang="en-GB" dirty="0"/>
              <a:t> </a:t>
            </a:r>
            <a:r>
              <a:rPr lang="en-GB" dirty="0" err="1"/>
              <a:t>prácu</a:t>
            </a:r>
            <a:r>
              <a:rPr lang="en-GB" dirty="0"/>
              <a:t> </a:t>
            </a:r>
            <a:r>
              <a:rPr lang="en-GB" dirty="0" err="1"/>
              <a:t>ľudí</a:t>
            </a:r>
            <a:r>
              <a:rPr lang="en-GB" dirty="0"/>
              <a:t>. </a:t>
            </a:r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en-GB" dirty="0" err="1"/>
              <a:t>navrhujeme</a:t>
            </a:r>
            <a:r>
              <a:rPr lang="en-GB" dirty="0"/>
              <a:t> </a:t>
            </a:r>
            <a:r>
              <a:rPr lang="en-GB" b="1" dirty="0" err="1">
                <a:solidFill>
                  <a:schemeClr val="accent2"/>
                </a:solidFill>
              </a:rPr>
              <a:t>nákup</a:t>
            </a:r>
            <a:r>
              <a:rPr lang="en-GB" b="1" dirty="0">
                <a:solidFill>
                  <a:schemeClr val="accent2"/>
                </a:solidFill>
              </a:rPr>
              <a:t> 15ks notebook </a:t>
            </a:r>
            <a:r>
              <a:rPr lang="en-GB" b="1" dirty="0" err="1">
                <a:solidFill>
                  <a:schemeClr val="accent2"/>
                </a:solidFill>
              </a:rPr>
              <a:t>setov</a:t>
            </a:r>
            <a:r>
              <a:rPr lang="sk-SK" b="1" dirty="0">
                <a:solidFill>
                  <a:schemeClr val="accent2"/>
                </a:solidFill>
              </a:rPr>
              <a:t> pre BA, SC, PK, MA</a:t>
            </a:r>
            <a:endParaRPr lang="en-GB" b="1" dirty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endParaRPr lang="en-GB" dirty="0"/>
          </a:p>
          <a:p>
            <a:endParaRPr lang="sk-SK" dirty="0"/>
          </a:p>
          <a:p>
            <a:r>
              <a:rPr lang="sk-SK" dirty="0"/>
              <a:t>n</a:t>
            </a:r>
            <a:r>
              <a:rPr lang="en-GB" dirty="0"/>
              <a:t>a </a:t>
            </a:r>
            <a:r>
              <a:rPr lang="en-GB" dirty="0" err="1"/>
              <a:t>základe</a:t>
            </a:r>
            <a:r>
              <a:rPr lang="en-GB" dirty="0"/>
              <a:t> VPN </a:t>
            </a:r>
            <a:r>
              <a:rPr lang="en-GB" dirty="0" err="1"/>
              <a:t>prepojenia</a:t>
            </a:r>
            <a:r>
              <a:rPr lang="en-GB" dirty="0"/>
              <a:t> je </a:t>
            </a:r>
            <a:r>
              <a:rPr lang="en-GB" dirty="0" err="1"/>
              <a:t>možné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notebook </a:t>
            </a:r>
            <a:endParaRPr lang="sk-SK" dirty="0"/>
          </a:p>
          <a:p>
            <a:r>
              <a:rPr lang="en-GB" dirty="0" err="1"/>
              <a:t>zobrať</a:t>
            </a:r>
            <a:r>
              <a:rPr lang="en-GB" dirty="0"/>
              <a:t> z </a:t>
            </a:r>
            <a:r>
              <a:rPr lang="en-GB" dirty="0" err="1"/>
              <a:t>firmy</a:t>
            </a:r>
            <a:r>
              <a:rPr lang="en-GB" dirty="0"/>
              <a:t> a </a:t>
            </a:r>
            <a:r>
              <a:rPr lang="en-GB" dirty="0" err="1"/>
              <a:t>efektívne</a:t>
            </a:r>
            <a:r>
              <a:rPr lang="en-GB" dirty="0"/>
              <a:t> </a:t>
            </a:r>
            <a:r>
              <a:rPr lang="en-GB" dirty="0" err="1"/>
              <a:t>pracovať</a:t>
            </a:r>
            <a:r>
              <a:rPr lang="en-GB" dirty="0"/>
              <a:t> </a:t>
            </a:r>
            <a:r>
              <a:rPr lang="en-GB" dirty="0" err="1"/>
              <a:t>aj</a:t>
            </a:r>
            <a:r>
              <a:rPr lang="en-GB" dirty="0"/>
              <a:t> </a:t>
            </a:r>
            <a:r>
              <a:rPr lang="en-GB" dirty="0" err="1"/>
              <a:t>mimo</a:t>
            </a:r>
            <a:r>
              <a:rPr lang="en-GB" dirty="0"/>
              <a:t>.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C3700AA9-743F-4DAE-9AC0-CCCC47428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283" y="3798150"/>
            <a:ext cx="4945640" cy="204982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FD701C6-44E2-4C9A-801A-F46CDCE99129}"/>
              </a:ext>
            </a:extLst>
          </p:cNvPr>
          <p:cNvSpPr txBox="1"/>
          <p:nvPr/>
        </p:nvSpPr>
        <p:spPr>
          <a:xfrm>
            <a:off x="8264285" y="4603950"/>
            <a:ext cx="26965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</a:t>
            </a:r>
            <a:r>
              <a:rPr lang="sk-SK" sz="1400" dirty="0"/>
              <a:t>PN</a:t>
            </a:r>
            <a:r>
              <a:rPr lang="en-GB" sz="1400" dirty="0"/>
              <a:t> </a:t>
            </a:r>
            <a:r>
              <a:rPr lang="en-GB" sz="1400" dirty="0" err="1"/>
              <a:t>prepoj</a:t>
            </a:r>
            <a:r>
              <a:rPr lang="sk-SK" sz="1400" dirty="0" err="1"/>
              <a:t>enie</a:t>
            </a:r>
            <a:r>
              <a:rPr lang="en-GB" sz="1400" dirty="0"/>
              <a:t> </a:t>
            </a:r>
            <a:r>
              <a:rPr lang="en-GB" sz="1400" dirty="0" err="1"/>
              <a:t>zaisti</a:t>
            </a:r>
            <a:r>
              <a:rPr lang="en-GB" sz="1400" dirty="0"/>
              <a:t> </a:t>
            </a:r>
            <a:r>
              <a:rPr lang="en-GB" sz="1400" dirty="0" err="1"/>
              <a:t>aj</a:t>
            </a:r>
            <a:r>
              <a:rPr lang="en-GB" sz="1400" dirty="0"/>
              <a:t> to, </a:t>
            </a:r>
            <a:r>
              <a:rPr lang="en-GB" sz="1400" dirty="0" err="1"/>
              <a:t>že</a:t>
            </a:r>
            <a:r>
              <a:rPr lang="en-GB" sz="1400" dirty="0"/>
              <a:t> </a:t>
            </a:r>
            <a:r>
              <a:rPr lang="en-GB" sz="1400" dirty="0" err="1"/>
              <a:t>zamestnanec</a:t>
            </a:r>
            <a:r>
              <a:rPr lang="en-GB" sz="1400" dirty="0"/>
              <a:t> </a:t>
            </a:r>
            <a:r>
              <a:rPr lang="en-GB" sz="1400" dirty="0" err="1"/>
              <a:t>bude</a:t>
            </a:r>
            <a:r>
              <a:rPr lang="en-GB" sz="1400" dirty="0"/>
              <a:t> </a:t>
            </a:r>
            <a:r>
              <a:rPr lang="en-GB" sz="1400" dirty="0" err="1"/>
              <a:t>vidieť</a:t>
            </a:r>
            <a:r>
              <a:rPr lang="en-GB" sz="1400" dirty="0"/>
              <a:t> </a:t>
            </a:r>
            <a:r>
              <a:rPr lang="en-GB" sz="1400" dirty="0" err="1"/>
              <a:t>náš</a:t>
            </a:r>
            <a:r>
              <a:rPr lang="en-GB" sz="1400" dirty="0"/>
              <a:t> </a:t>
            </a:r>
            <a:r>
              <a:rPr lang="en-GB" sz="1400" dirty="0" err="1"/>
              <a:t>zdielany</a:t>
            </a:r>
            <a:r>
              <a:rPr lang="en-GB" sz="1400" dirty="0"/>
              <a:t> </a:t>
            </a:r>
            <a:r>
              <a:rPr lang="en-GB" sz="1400" dirty="0" err="1"/>
              <a:t>diskový</a:t>
            </a:r>
            <a:r>
              <a:rPr lang="en-GB" sz="1400" dirty="0"/>
              <a:t> </a:t>
            </a:r>
            <a:r>
              <a:rPr lang="en-GB" sz="1400" dirty="0" err="1"/>
              <a:t>priestor</a:t>
            </a:r>
            <a:r>
              <a:rPr lang="en-GB" sz="1400" dirty="0"/>
              <a:t> a </a:t>
            </a:r>
            <a:r>
              <a:rPr lang="en-GB" sz="1400" dirty="0" err="1"/>
              <a:t>tým</a:t>
            </a:r>
            <a:r>
              <a:rPr lang="en-GB" sz="1400" dirty="0"/>
              <a:t> </a:t>
            </a:r>
            <a:r>
              <a:rPr lang="en-GB" sz="1400" dirty="0" err="1"/>
              <a:t>odľahčí</a:t>
            </a:r>
            <a:r>
              <a:rPr lang="en-GB" sz="1400" dirty="0"/>
              <a:t> mail </a:t>
            </a:r>
            <a:r>
              <a:rPr lang="en-GB" sz="1400" dirty="0" err="1"/>
              <a:t>schránky</a:t>
            </a:r>
            <a:r>
              <a:rPr lang="en-GB" sz="1400" dirty="0"/>
              <a:t> a </a:t>
            </a:r>
            <a:r>
              <a:rPr lang="en-GB" sz="1400" dirty="0" err="1"/>
              <a:t>umožní</a:t>
            </a:r>
            <a:r>
              <a:rPr lang="en-GB" sz="1400" dirty="0"/>
              <a:t> </a:t>
            </a:r>
            <a:r>
              <a:rPr lang="en-GB" sz="1400" dirty="0" err="1"/>
              <a:t>bezpapiernu</a:t>
            </a:r>
            <a:r>
              <a:rPr lang="en-GB" sz="1400" dirty="0"/>
              <a:t> </a:t>
            </a:r>
            <a:r>
              <a:rPr lang="en-GB" sz="1400" dirty="0" err="1"/>
              <a:t>formu</a:t>
            </a:r>
            <a:r>
              <a:rPr lang="en-GB" sz="1400" dirty="0"/>
              <a:t> </a:t>
            </a:r>
            <a:r>
              <a:rPr lang="en-GB" sz="1400" dirty="0" err="1"/>
              <a:t>chodu</a:t>
            </a:r>
            <a:endParaRPr lang="en-GB" sz="1400" dirty="0"/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3DCE471D-E8E2-452F-85DA-3C693B721C0C}"/>
              </a:ext>
            </a:extLst>
          </p:cNvPr>
          <p:cNvSpPr txBox="1"/>
          <p:nvPr/>
        </p:nvSpPr>
        <p:spPr>
          <a:xfrm>
            <a:off x="487207" y="1382436"/>
            <a:ext cx="81602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Cieľ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BlokTextu 3"/>
          <p:cNvSpPr txBox="1"/>
          <p:nvPr/>
        </p:nvSpPr>
        <p:spPr>
          <a:xfrm>
            <a:off x="8270546" y="2502701"/>
            <a:ext cx="2756847" cy="1786712"/>
          </a:xfrm>
          <a:prstGeom prst="rect">
            <a:avLst/>
          </a:prstGeom>
          <a:solidFill>
            <a:schemeClr val="accent2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Čo obsahuje 1 zostava / set ?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-notebook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-</a:t>
            </a:r>
            <a:r>
              <a:rPr lang="sk-SK" sz="1600" dirty="0" err="1">
                <a:solidFill>
                  <a:schemeClr val="bg1"/>
                </a:solidFill>
              </a:rPr>
              <a:t>docking</a:t>
            </a:r>
            <a:r>
              <a:rPr lang="sk-SK" sz="1600" dirty="0">
                <a:solidFill>
                  <a:schemeClr val="bg1"/>
                </a:solidFill>
              </a:rPr>
              <a:t> </a:t>
            </a:r>
            <a:r>
              <a:rPr lang="sk-SK" sz="1600" dirty="0" err="1">
                <a:solidFill>
                  <a:schemeClr val="bg1"/>
                </a:solidFill>
              </a:rPr>
              <a:t>station</a:t>
            </a:r>
            <a:endParaRPr lang="sk-SK" sz="1600" dirty="0">
              <a:solidFill>
                <a:schemeClr val="bg1"/>
              </a:solidFill>
            </a:endParaRP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-monitor</a:t>
            </a: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sk-SK" sz="1600" dirty="0"/>
          </a:p>
        </p:txBody>
      </p:sp>
      <p:sp>
        <p:nvSpPr>
          <p:cNvPr id="19" name="TextBox 15">
            <a:extLst>
              <a:ext uri="{FF2B5EF4-FFF2-40B4-BE49-F238E27FC236}">
                <a16:creationId xmlns:a16="http://schemas.microsoft.com/office/drawing/2014/main" id="{3DCE471D-E8E2-452F-85DA-3C693B721C0C}"/>
              </a:ext>
            </a:extLst>
          </p:cNvPr>
          <p:cNvSpPr txBox="1"/>
          <p:nvPr/>
        </p:nvSpPr>
        <p:spPr>
          <a:xfrm>
            <a:off x="487206" y="2216388"/>
            <a:ext cx="86685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Ako?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3DCE471D-E8E2-452F-85DA-3C693B721C0C}"/>
              </a:ext>
            </a:extLst>
          </p:cNvPr>
          <p:cNvSpPr txBox="1"/>
          <p:nvPr/>
        </p:nvSpPr>
        <p:spPr>
          <a:xfrm>
            <a:off x="459667" y="3146144"/>
            <a:ext cx="89439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Prečo?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7" name="Rovná spojnica 6"/>
          <p:cNvCxnSpPr/>
          <p:nvPr/>
        </p:nvCxnSpPr>
        <p:spPr>
          <a:xfrm>
            <a:off x="1476896" y="1247560"/>
            <a:ext cx="0" cy="260110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1198418" y="1937982"/>
            <a:ext cx="484754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/>
          <p:cNvCxnSpPr/>
          <p:nvPr/>
        </p:nvCxnSpPr>
        <p:spPr>
          <a:xfrm>
            <a:off x="1227986" y="2922899"/>
            <a:ext cx="484754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o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0599" y="4823060"/>
            <a:ext cx="753419" cy="891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223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800" y="-18000"/>
            <a:ext cx="10440000" cy="12600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Bez tohto to nejde</a:t>
            </a:r>
            <a:endParaRPr lang="sk-SK" sz="2400" dirty="0">
              <a:latin typeface="+mn-lt"/>
              <a:cs typeface="Calibri Light" panose="020F0302020204030204" pitchFamily="34" charset="0"/>
            </a:endParaRP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BlokTextu 3"/>
          <p:cNvSpPr txBox="1"/>
          <p:nvPr/>
        </p:nvSpPr>
        <p:spPr>
          <a:xfrm>
            <a:off x="838800" y="1787856"/>
            <a:ext cx="11043673" cy="437937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600" dirty="0"/>
              <a:t>Všetky časti informačného systému musia obsahovať jednotnú základňu číselníkov vhodných pre evidovanie údržbových výkonov na cestách a umožňujúcich ich vzájomnú integráciu pri tvorbe vrcholových uzávierok a reportov tak za celý podnik, ako aj jednotlivé organizačné zložky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600" dirty="0"/>
              <a:t>Všetky tlačové výstupy musia umožňovať dostatočnú parametrizáciu a variabilitu  pri škálovaní požadovaných výsledkov z vykonaných údržbových činností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600" dirty="0"/>
              <a:t>Informačný systém musí byť otvorený pre online komunikáciu v internetovom priestore s informačnými systémami dodávateľov resp. nadriadených orgánov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k-SK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600" dirty="0"/>
              <a:t>Všetky sumarizované a agregované výstupy z informačného systému musia byť preukázateľné až na úrovne prvotných dokladov, ktoré sú najlepším odrazom reálnych výkonov </a:t>
            </a:r>
            <a:r>
              <a:rPr lang="sk-SK" sz="1600"/>
              <a:t>z každodennej  </a:t>
            </a:r>
            <a:r>
              <a:rPr lang="sk-SK" sz="1600" dirty="0"/>
              <a:t>praxe.</a:t>
            </a: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194271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800" y="-18000"/>
            <a:ext cx="10440000" cy="12600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Informačný systém v RSC BSK</a:t>
            </a: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Zaoblený obdélník 49"/>
          <p:cNvSpPr/>
          <p:nvPr/>
        </p:nvSpPr>
        <p:spPr>
          <a:xfrm>
            <a:off x="6349584" y="900671"/>
            <a:ext cx="3737192" cy="369333"/>
          </a:xfrm>
          <a:prstGeom prst="roundRect">
            <a:avLst/>
          </a:prstGeom>
          <a:solidFill>
            <a:srgbClr val="9BBB59">
              <a:lumMod val="75000"/>
            </a:srgb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Manažérske prehľady, </a:t>
            </a:r>
            <a:r>
              <a:rPr kumimoji="0" lang="sk-SK" sz="1400" b="0" i="0" u="none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dashboardy</a:t>
            </a:r>
            <a:endParaRPr kumimoji="0" lang="sk-SK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2D7E0A11-91DC-4DB6-AA0F-32146C398D3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4F81BD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367718" y="5505376"/>
            <a:ext cx="294294" cy="454602"/>
          </a:xfrm>
          <a:prstGeom prst="rect">
            <a:avLst/>
          </a:prstGeom>
        </p:spPr>
      </p:pic>
      <p:sp>
        <p:nvSpPr>
          <p:cNvPr id="15" name="Zaoblený obdélník 22">
            <a:extLst>
              <a:ext uri="{FF2B5EF4-FFF2-40B4-BE49-F238E27FC236}">
                <a16:creationId xmlns:a16="http://schemas.microsoft.com/office/drawing/2014/main" id="{41263452-C6FC-4142-834A-1CD20CE7A9AF}"/>
              </a:ext>
            </a:extLst>
          </p:cNvPr>
          <p:cNvSpPr/>
          <p:nvPr/>
        </p:nvSpPr>
        <p:spPr>
          <a:xfrm>
            <a:off x="4203490" y="3410214"/>
            <a:ext cx="1617094" cy="1009077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Denná evidencia  výkonov podľa analytických položiek po zamestnancoch </a:t>
            </a:r>
          </a:p>
        </p:txBody>
      </p:sp>
      <p:sp>
        <p:nvSpPr>
          <p:cNvPr id="16" name="Zaoblený obdélník 63">
            <a:extLst>
              <a:ext uri="{FF2B5EF4-FFF2-40B4-BE49-F238E27FC236}">
                <a16:creationId xmlns:a16="http://schemas.microsoft.com/office/drawing/2014/main" id="{1EFEF48F-6457-42F8-8C22-510C72351C67}"/>
              </a:ext>
            </a:extLst>
          </p:cNvPr>
          <p:cNvSpPr/>
          <p:nvPr/>
        </p:nvSpPr>
        <p:spPr>
          <a:xfrm>
            <a:off x="729189" y="4737128"/>
            <a:ext cx="3118478" cy="66307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Plány výkonov  - denných,</a:t>
            </a:r>
            <a:r>
              <a:rPr kumimoji="0" lang="sk-SK" sz="1200" b="0" i="0" u="none" strike="noStrike" kern="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týždenných, mesačných, ročných</a:t>
            </a: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- príkazy na jazdu a prácu, rozdelenie ľudí do pracovných skupín  </a:t>
            </a:r>
          </a:p>
        </p:txBody>
      </p:sp>
      <p:sp>
        <p:nvSpPr>
          <p:cNvPr id="17" name="Zaoblený obdélník 22">
            <a:extLst>
              <a:ext uri="{FF2B5EF4-FFF2-40B4-BE49-F238E27FC236}">
                <a16:creationId xmlns:a16="http://schemas.microsoft.com/office/drawing/2014/main" id="{D95AA3CC-7DD2-4B03-A59B-074B7084EF17}"/>
              </a:ext>
            </a:extLst>
          </p:cNvPr>
          <p:cNvSpPr/>
          <p:nvPr/>
        </p:nvSpPr>
        <p:spPr>
          <a:xfrm>
            <a:off x="8206917" y="3295027"/>
            <a:ext cx="2672759" cy="579614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Dochádzkový systém zamestnancov</a:t>
            </a:r>
          </a:p>
        </p:txBody>
      </p:sp>
      <p:sp>
        <p:nvSpPr>
          <p:cNvPr id="20" name="Zaoblený obdélník 63">
            <a:extLst>
              <a:ext uri="{FF2B5EF4-FFF2-40B4-BE49-F238E27FC236}">
                <a16:creationId xmlns:a16="http://schemas.microsoft.com/office/drawing/2014/main" id="{D4BA4612-C61F-4A87-808A-7D8684536B9C}"/>
              </a:ext>
            </a:extLst>
          </p:cNvPr>
          <p:cNvSpPr/>
          <p:nvPr/>
        </p:nvSpPr>
        <p:spPr>
          <a:xfrm>
            <a:off x="4533644" y="4703004"/>
            <a:ext cx="3631881" cy="69813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Online monitorovanie a vyhodnocovanie priebehu plnenia denného plánu  na mape kraja,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elektronické meranie výkonov</a:t>
            </a:r>
          </a:p>
        </p:txBody>
      </p:sp>
      <p:sp>
        <p:nvSpPr>
          <p:cNvPr id="21" name="Zaoblený obdélník 24">
            <a:extLst>
              <a:ext uri="{FF2B5EF4-FFF2-40B4-BE49-F238E27FC236}">
                <a16:creationId xmlns:a16="http://schemas.microsoft.com/office/drawing/2014/main" id="{C105DB37-F50C-4111-A15C-04E2034A756A}"/>
              </a:ext>
            </a:extLst>
          </p:cNvPr>
          <p:cNvSpPr/>
          <p:nvPr/>
        </p:nvSpPr>
        <p:spPr>
          <a:xfrm>
            <a:off x="4846669" y="5517018"/>
            <a:ext cx="1724375" cy="38361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GPS meranie výkonov  cez jednotky vo vozidlách</a:t>
            </a:r>
          </a:p>
        </p:txBody>
      </p:sp>
      <p:pic>
        <p:nvPicPr>
          <p:cNvPr id="22" name="Picture 74">
            <a:extLst>
              <a:ext uri="{FF2B5EF4-FFF2-40B4-BE49-F238E27FC236}">
                <a16:creationId xmlns:a16="http://schemas.microsoft.com/office/drawing/2014/main" id="{23CCFB92-6EBF-4D6C-8B4E-0784ECB3FCC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890" y="5563780"/>
            <a:ext cx="454443" cy="307523"/>
          </a:xfrm>
          <a:prstGeom prst="rect">
            <a:avLst/>
          </a:prstGeom>
        </p:spPr>
      </p:pic>
      <p:pic>
        <p:nvPicPr>
          <p:cNvPr id="24" name="Obrázok 23">
            <a:extLst>
              <a:ext uri="{FF2B5EF4-FFF2-40B4-BE49-F238E27FC236}">
                <a16:creationId xmlns:a16="http://schemas.microsoft.com/office/drawing/2014/main" id="{C3BAF7FB-86DC-47D4-B146-2C93FA60BE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8916" y="5519883"/>
            <a:ext cx="356473" cy="367100"/>
          </a:xfrm>
          <a:prstGeom prst="rect">
            <a:avLst/>
          </a:prstGeom>
        </p:spPr>
      </p:pic>
      <p:sp>
        <p:nvSpPr>
          <p:cNvPr id="25" name="Zaoblený obdélník 24">
            <a:extLst>
              <a:ext uri="{FF2B5EF4-FFF2-40B4-BE49-F238E27FC236}">
                <a16:creationId xmlns:a16="http://schemas.microsoft.com/office/drawing/2014/main" id="{F2263F69-08E7-4696-8268-1C86F0580A50}"/>
              </a:ext>
            </a:extLst>
          </p:cNvPr>
          <p:cNvSpPr/>
          <p:nvPr/>
        </p:nvSpPr>
        <p:spPr>
          <a:xfrm>
            <a:off x="6804795" y="5519548"/>
            <a:ext cx="1543753" cy="38361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GPS meranie výkonov   cez  mobilnú </a:t>
            </a:r>
            <a:r>
              <a:rPr kumimoji="0" lang="sk-SK" sz="11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Zaoblený obdélník 22">
            <a:extLst>
              <a:ext uri="{FF2B5EF4-FFF2-40B4-BE49-F238E27FC236}">
                <a16:creationId xmlns:a16="http://schemas.microsoft.com/office/drawing/2014/main" id="{D378CA74-8464-4B4C-9D82-5F01D6AC0C26}"/>
              </a:ext>
            </a:extLst>
          </p:cNvPr>
          <p:cNvSpPr/>
          <p:nvPr/>
        </p:nvSpPr>
        <p:spPr>
          <a:xfrm>
            <a:off x="2420673" y="3369262"/>
            <a:ext cx="1603514" cy="1009085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Elektronické riadenie dispečingu zimnej údržby </a:t>
            </a:r>
          </a:p>
        </p:txBody>
      </p:sp>
      <p:sp>
        <p:nvSpPr>
          <p:cNvPr id="27" name="Zaoblený obdélník 24">
            <a:extLst>
              <a:ext uri="{FF2B5EF4-FFF2-40B4-BE49-F238E27FC236}">
                <a16:creationId xmlns:a16="http://schemas.microsoft.com/office/drawing/2014/main" id="{76D863BB-06C5-4CEA-BB80-334EDC9C78F9}"/>
              </a:ext>
            </a:extLst>
          </p:cNvPr>
          <p:cNvSpPr/>
          <p:nvPr/>
        </p:nvSpPr>
        <p:spPr>
          <a:xfrm>
            <a:off x="700405" y="4379615"/>
            <a:ext cx="888249" cy="264646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GPS vozidlá</a:t>
            </a:r>
          </a:p>
        </p:txBody>
      </p:sp>
      <p:pic>
        <p:nvPicPr>
          <p:cNvPr id="28" name="Picture 74">
            <a:extLst>
              <a:ext uri="{FF2B5EF4-FFF2-40B4-BE49-F238E27FC236}">
                <a16:creationId xmlns:a16="http://schemas.microsoft.com/office/drawing/2014/main" id="{8C87B9B1-9B19-48B5-BC58-69C2EAF399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0" y="4227486"/>
            <a:ext cx="566881" cy="383610"/>
          </a:xfrm>
          <a:prstGeom prst="rect">
            <a:avLst/>
          </a:prstGeom>
        </p:spPr>
      </p:pic>
      <p:sp>
        <p:nvSpPr>
          <p:cNvPr id="30" name="Zaoblený obdélník 22">
            <a:extLst>
              <a:ext uri="{FF2B5EF4-FFF2-40B4-BE49-F238E27FC236}">
                <a16:creationId xmlns:a16="http://schemas.microsoft.com/office/drawing/2014/main" id="{810A5323-3BD1-4E07-9663-3139586C4BED}"/>
              </a:ext>
            </a:extLst>
          </p:cNvPr>
          <p:cNvSpPr/>
          <p:nvPr/>
        </p:nvSpPr>
        <p:spPr>
          <a:xfrm>
            <a:off x="2205795" y="2729842"/>
            <a:ext cx="2237580" cy="53443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Riadenie dopravy</a:t>
            </a:r>
          </a:p>
        </p:txBody>
      </p:sp>
      <p:sp>
        <p:nvSpPr>
          <p:cNvPr id="31" name="Zaoblený obdélník 22">
            <a:extLst>
              <a:ext uri="{FF2B5EF4-FFF2-40B4-BE49-F238E27FC236}">
                <a16:creationId xmlns:a16="http://schemas.microsoft.com/office/drawing/2014/main" id="{45D83E3A-FAC5-4BF1-8202-88F878675A83}"/>
              </a:ext>
            </a:extLst>
          </p:cNvPr>
          <p:cNvSpPr/>
          <p:nvPr/>
        </p:nvSpPr>
        <p:spPr>
          <a:xfrm>
            <a:off x="8136582" y="2059101"/>
            <a:ext cx="2653288" cy="674749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Sklady materiálu, evidencia OPP, inventúry</a:t>
            </a:r>
          </a:p>
        </p:txBody>
      </p:sp>
      <p:sp>
        <p:nvSpPr>
          <p:cNvPr id="32" name="Zaoblený obdélník 22">
            <a:extLst>
              <a:ext uri="{FF2B5EF4-FFF2-40B4-BE49-F238E27FC236}">
                <a16:creationId xmlns:a16="http://schemas.microsoft.com/office/drawing/2014/main" id="{9151492B-A275-4062-93BD-FDFAD651E9CF}"/>
              </a:ext>
            </a:extLst>
          </p:cNvPr>
          <p:cNvSpPr/>
          <p:nvPr/>
        </p:nvSpPr>
        <p:spPr>
          <a:xfrm>
            <a:off x="2224849" y="1766820"/>
            <a:ext cx="1632261" cy="820347"/>
          </a:xfrm>
          <a:prstGeom prst="roundRect">
            <a:avLst/>
          </a:prstGeom>
          <a:solidFill>
            <a:srgbClr val="F79646">
              <a:lumMod val="75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Kalkulácie výkonov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výsledne a predbežné </a:t>
            </a:r>
          </a:p>
        </p:txBody>
      </p:sp>
      <p:cxnSp>
        <p:nvCxnSpPr>
          <p:cNvPr id="34" name="Rovná spojovacia šípka 33">
            <a:extLst>
              <a:ext uri="{FF2B5EF4-FFF2-40B4-BE49-F238E27FC236}">
                <a16:creationId xmlns:a16="http://schemas.microsoft.com/office/drawing/2014/main" id="{5F5B7BD6-19C1-4725-ABE8-EB55A0B2E3AE}"/>
              </a:ext>
            </a:extLst>
          </p:cNvPr>
          <p:cNvCxnSpPr>
            <a:cxnSpLocks/>
          </p:cNvCxnSpPr>
          <p:nvPr/>
        </p:nvCxnSpPr>
        <p:spPr>
          <a:xfrm flipH="1" flipV="1">
            <a:off x="6578701" y="1344235"/>
            <a:ext cx="40907" cy="30272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37" name="Rovná spojovacia šípka 36">
            <a:extLst>
              <a:ext uri="{FF2B5EF4-FFF2-40B4-BE49-F238E27FC236}">
                <a16:creationId xmlns:a16="http://schemas.microsoft.com/office/drawing/2014/main" id="{B5D9467A-6600-4E7E-831A-71772CC8F769}"/>
              </a:ext>
            </a:extLst>
          </p:cNvPr>
          <p:cNvCxnSpPr>
            <a:cxnSpLocks/>
          </p:cNvCxnSpPr>
          <p:nvPr/>
        </p:nvCxnSpPr>
        <p:spPr>
          <a:xfrm>
            <a:off x="5002118" y="2960346"/>
            <a:ext cx="815147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39" name="Šípka: nadol 126">
            <a:extLst>
              <a:ext uri="{FF2B5EF4-FFF2-40B4-BE49-F238E27FC236}">
                <a16:creationId xmlns:a16="http://schemas.microsoft.com/office/drawing/2014/main" id="{0C9226FF-D4BE-4165-B331-F5162D256357}"/>
              </a:ext>
            </a:extLst>
          </p:cNvPr>
          <p:cNvSpPr/>
          <p:nvPr/>
        </p:nvSpPr>
        <p:spPr>
          <a:xfrm rot="10800000">
            <a:off x="5015410" y="4494693"/>
            <a:ext cx="117353" cy="164290"/>
          </a:xfrm>
          <a:prstGeom prst="down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Šípka: nadol 127">
            <a:extLst>
              <a:ext uri="{FF2B5EF4-FFF2-40B4-BE49-F238E27FC236}">
                <a16:creationId xmlns:a16="http://schemas.microsoft.com/office/drawing/2014/main" id="{1C369498-E24A-4131-B7AD-C351F325CAFA}"/>
              </a:ext>
            </a:extLst>
          </p:cNvPr>
          <p:cNvSpPr/>
          <p:nvPr/>
        </p:nvSpPr>
        <p:spPr>
          <a:xfrm rot="16200000">
            <a:off x="4072423" y="5080493"/>
            <a:ext cx="144016" cy="369333"/>
          </a:xfrm>
          <a:prstGeom prst="down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1" name="Rovná spojovacia šípka 40">
            <a:extLst>
              <a:ext uri="{FF2B5EF4-FFF2-40B4-BE49-F238E27FC236}">
                <a16:creationId xmlns:a16="http://schemas.microsoft.com/office/drawing/2014/main" id="{1E54769D-4EA0-4B03-9E75-52D38F75CBCD}"/>
              </a:ext>
            </a:extLst>
          </p:cNvPr>
          <p:cNvCxnSpPr>
            <a:cxnSpLocks/>
          </p:cNvCxnSpPr>
          <p:nvPr/>
        </p:nvCxnSpPr>
        <p:spPr>
          <a:xfrm flipH="1">
            <a:off x="9354519" y="3634361"/>
            <a:ext cx="243370" cy="1450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42" name="Rovná spojovacia šípka 41">
            <a:extLst>
              <a:ext uri="{FF2B5EF4-FFF2-40B4-BE49-F238E27FC236}">
                <a16:creationId xmlns:a16="http://schemas.microsoft.com/office/drawing/2014/main" id="{038FC857-B244-44B6-BA82-994601810F57}"/>
              </a:ext>
            </a:extLst>
          </p:cNvPr>
          <p:cNvCxnSpPr/>
          <p:nvPr/>
        </p:nvCxnSpPr>
        <p:spPr>
          <a:xfrm>
            <a:off x="2024790" y="3756367"/>
            <a:ext cx="263638" cy="14401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43" name="Rovná spojovacia šípka 42">
            <a:extLst>
              <a:ext uri="{FF2B5EF4-FFF2-40B4-BE49-F238E27FC236}">
                <a16:creationId xmlns:a16="http://schemas.microsoft.com/office/drawing/2014/main" id="{EC50D0F4-BE7D-414C-BF7E-3538A7E61D27}"/>
              </a:ext>
            </a:extLst>
          </p:cNvPr>
          <p:cNvCxnSpPr/>
          <p:nvPr/>
        </p:nvCxnSpPr>
        <p:spPr>
          <a:xfrm flipV="1">
            <a:off x="2004947" y="4034127"/>
            <a:ext cx="254146" cy="13650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44" name="Rovná spojovacia šípka 43">
            <a:extLst>
              <a:ext uri="{FF2B5EF4-FFF2-40B4-BE49-F238E27FC236}">
                <a16:creationId xmlns:a16="http://schemas.microsoft.com/office/drawing/2014/main" id="{0EFF6F30-37BD-4F87-BBC5-770CDEE2C2A8}"/>
              </a:ext>
            </a:extLst>
          </p:cNvPr>
          <p:cNvCxnSpPr/>
          <p:nvPr/>
        </p:nvCxnSpPr>
        <p:spPr>
          <a:xfrm>
            <a:off x="3709524" y="3605146"/>
            <a:ext cx="214404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45" name="Zaoblený obdélník 22">
            <a:extLst>
              <a:ext uri="{FF2B5EF4-FFF2-40B4-BE49-F238E27FC236}">
                <a16:creationId xmlns:a16="http://schemas.microsoft.com/office/drawing/2014/main" id="{D8C31AFC-DAD0-454F-B900-825B680AC301}"/>
              </a:ext>
            </a:extLst>
          </p:cNvPr>
          <p:cNvSpPr/>
          <p:nvPr/>
        </p:nvSpPr>
        <p:spPr>
          <a:xfrm>
            <a:off x="2164943" y="973044"/>
            <a:ext cx="2223635" cy="508648"/>
          </a:xfrm>
          <a:prstGeom prst="roundRect">
            <a:avLst/>
          </a:prstGeom>
          <a:solidFill>
            <a:srgbClr val="F79646">
              <a:lumMod val="75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Účtovníctvo , </a:t>
            </a:r>
            <a:r>
              <a:rPr kumimoji="0" lang="sk-SK" sz="1200" b="1" i="0" u="none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</a:t>
            </a: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sk-SK" sz="1200" b="1" i="0" u="none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cie</a:t>
            </a:r>
            <a:r>
              <a:rPr kumimoji="0" lang="sk-SK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Majetok </a:t>
            </a:r>
          </a:p>
        </p:txBody>
      </p:sp>
      <p:cxnSp>
        <p:nvCxnSpPr>
          <p:cNvPr id="47" name="Rovná spojovacia šípka 46">
            <a:extLst>
              <a:ext uri="{FF2B5EF4-FFF2-40B4-BE49-F238E27FC236}">
                <a16:creationId xmlns:a16="http://schemas.microsoft.com/office/drawing/2014/main" id="{97963A36-AF47-48D6-BE5B-7EB19E6DEEBD}"/>
              </a:ext>
            </a:extLst>
          </p:cNvPr>
          <p:cNvCxnSpPr>
            <a:cxnSpLocks/>
          </p:cNvCxnSpPr>
          <p:nvPr/>
        </p:nvCxnSpPr>
        <p:spPr>
          <a:xfrm>
            <a:off x="5002118" y="1226017"/>
            <a:ext cx="815147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48" name="Zaoblený obdélník 49">
            <a:extLst>
              <a:ext uri="{FF2B5EF4-FFF2-40B4-BE49-F238E27FC236}">
                <a16:creationId xmlns:a16="http://schemas.microsoft.com/office/drawing/2014/main" id="{5EBF0557-5BC1-496F-8075-07E342708C82}"/>
              </a:ext>
            </a:extLst>
          </p:cNvPr>
          <p:cNvSpPr/>
          <p:nvPr/>
        </p:nvSpPr>
        <p:spPr>
          <a:xfrm>
            <a:off x="10478978" y="4467999"/>
            <a:ext cx="1003357" cy="3693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050">
                <a:solidFill>
                  <a:schemeClr val="dk1"/>
                </a:solidFill>
              </a:rPr>
              <a:t>Dochádzkový terminál </a:t>
            </a:r>
          </a:p>
        </p:txBody>
      </p:sp>
      <p:sp>
        <p:nvSpPr>
          <p:cNvPr id="49" name="Zaoblený obdélník 28">
            <a:extLst>
              <a:ext uri="{FF2B5EF4-FFF2-40B4-BE49-F238E27FC236}">
                <a16:creationId xmlns:a16="http://schemas.microsoft.com/office/drawing/2014/main" id="{B579DC63-4E1C-4917-9F1F-09C4908DDC23}"/>
              </a:ext>
            </a:extLst>
          </p:cNvPr>
          <p:cNvSpPr/>
          <p:nvPr/>
        </p:nvSpPr>
        <p:spPr>
          <a:xfrm>
            <a:off x="372557" y="3896886"/>
            <a:ext cx="1407220" cy="280719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>
                <a:solidFill>
                  <a:schemeClr val="lt1"/>
                </a:solidFill>
              </a:rPr>
              <a:t>SSC, zjazdnosť.sk</a:t>
            </a:r>
          </a:p>
        </p:txBody>
      </p:sp>
      <p:sp>
        <p:nvSpPr>
          <p:cNvPr id="50" name="Zaoblený obdélník 24">
            <a:extLst>
              <a:ext uri="{FF2B5EF4-FFF2-40B4-BE49-F238E27FC236}">
                <a16:creationId xmlns:a16="http://schemas.microsoft.com/office/drawing/2014/main" id="{8DB00C09-145A-47E6-A4B0-F78F2FFEB4F8}"/>
              </a:ext>
            </a:extLst>
          </p:cNvPr>
          <p:cNvSpPr/>
          <p:nvPr/>
        </p:nvSpPr>
        <p:spPr>
          <a:xfrm>
            <a:off x="290740" y="3437704"/>
            <a:ext cx="1512169" cy="28072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100"/>
              <a:t>Importy z </a:t>
            </a:r>
            <a:r>
              <a:rPr lang="sk-SK" sz="1100" err="1"/>
              <a:t>meteostan</a:t>
            </a:r>
            <a:r>
              <a:rPr lang="en-US" sz="1100"/>
              <a:t>í</a:t>
            </a:r>
            <a:r>
              <a:rPr lang="sk-SK" sz="1100"/>
              <a:t>c</a:t>
            </a:r>
          </a:p>
        </p:txBody>
      </p:sp>
      <p:sp>
        <p:nvSpPr>
          <p:cNvPr id="63" name="Zaoblený obdélník 22">
            <a:extLst>
              <a:ext uri="{FF2B5EF4-FFF2-40B4-BE49-F238E27FC236}">
                <a16:creationId xmlns:a16="http://schemas.microsoft.com/office/drawing/2014/main" id="{45D83E3A-FAC5-4BF1-8202-88F878675A83}"/>
              </a:ext>
            </a:extLst>
          </p:cNvPr>
          <p:cNvSpPr/>
          <p:nvPr/>
        </p:nvSpPr>
        <p:spPr>
          <a:xfrm>
            <a:off x="4039074" y="1719702"/>
            <a:ext cx="1926087" cy="868283"/>
          </a:xfrm>
          <a:prstGeom prst="roundRect">
            <a:avLst/>
          </a:prstGeom>
          <a:solidFill>
            <a:srgbClr val="F79646">
              <a:lumMod val="75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lvl="0" algn="ctr">
              <a:defRPr/>
            </a:pPr>
            <a:r>
              <a:rPr lang="sk-SK" sz="1200" kern="0" err="1">
                <a:solidFill>
                  <a:prstClr val="white"/>
                </a:solidFill>
              </a:rPr>
              <a:t>Kontrolingg</a:t>
            </a:r>
            <a:r>
              <a:rPr lang="sk-SK" sz="1200" kern="0">
                <a:solidFill>
                  <a:prstClr val="white"/>
                </a:solidFill>
              </a:rPr>
              <a:t> nákladov a výkonov</a:t>
            </a:r>
          </a:p>
        </p:txBody>
      </p:sp>
      <p:sp>
        <p:nvSpPr>
          <p:cNvPr id="66" name="Zaoblený obdélník 22">
            <a:extLst>
              <a:ext uri="{FF2B5EF4-FFF2-40B4-BE49-F238E27FC236}">
                <a16:creationId xmlns:a16="http://schemas.microsoft.com/office/drawing/2014/main" id="{9151492B-A275-4062-93BD-FDFAD651E9CF}"/>
              </a:ext>
            </a:extLst>
          </p:cNvPr>
          <p:cNvSpPr/>
          <p:nvPr/>
        </p:nvSpPr>
        <p:spPr>
          <a:xfrm>
            <a:off x="245810" y="1766820"/>
            <a:ext cx="1816928" cy="825049"/>
          </a:xfrm>
          <a:prstGeom prst="roundRect">
            <a:avLst/>
          </a:prstGeom>
          <a:solidFill>
            <a:srgbClr val="F79646">
              <a:lumMod val="75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lvl="0" algn="ctr">
              <a:defRPr/>
            </a:pPr>
            <a:r>
              <a:rPr lang="sk-SK" sz="1200" kern="0">
                <a:solidFill>
                  <a:prstClr val="white"/>
                </a:solidFill>
              </a:rPr>
              <a:t>Online monitoring nákladov na prevádzku a údržbu vozidiel a mechanizmov</a:t>
            </a:r>
          </a:p>
        </p:txBody>
      </p:sp>
      <p:cxnSp>
        <p:nvCxnSpPr>
          <p:cNvPr id="70" name="Rovná spojovacia šípka 69">
            <a:extLst>
              <a:ext uri="{FF2B5EF4-FFF2-40B4-BE49-F238E27FC236}">
                <a16:creationId xmlns:a16="http://schemas.microsoft.com/office/drawing/2014/main" id="{50632763-30D5-48BC-9922-18305BCDE9F4}"/>
              </a:ext>
            </a:extLst>
          </p:cNvPr>
          <p:cNvCxnSpPr>
            <a:cxnSpLocks/>
          </p:cNvCxnSpPr>
          <p:nvPr/>
        </p:nvCxnSpPr>
        <p:spPr>
          <a:xfrm flipH="1">
            <a:off x="6957685" y="2443795"/>
            <a:ext cx="838912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3" name="Rovná spojovacia šípka 72">
            <a:extLst>
              <a:ext uri="{FF2B5EF4-FFF2-40B4-BE49-F238E27FC236}">
                <a16:creationId xmlns:a16="http://schemas.microsoft.com/office/drawing/2014/main" id="{50632763-30D5-48BC-9922-18305BCDE9F4}"/>
              </a:ext>
            </a:extLst>
          </p:cNvPr>
          <p:cNvCxnSpPr>
            <a:cxnSpLocks/>
          </p:cNvCxnSpPr>
          <p:nvPr/>
        </p:nvCxnSpPr>
        <p:spPr>
          <a:xfrm flipH="1">
            <a:off x="7049798" y="3607926"/>
            <a:ext cx="838912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6" name="Rovná spojovacia šípka 75">
            <a:extLst>
              <a:ext uri="{FF2B5EF4-FFF2-40B4-BE49-F238E27FC236}">
                <a16:creationId xmlns:a16="http://schemas.microsoft.com/office/drawing/2014/main" id="{038FC857-B244-44B6-BA82-994601810F57}"/>
              </a:ext>
            </a:extLst>
          </p:cNvPr>
          <p:cNvCxnSpPr/>
          <p:nvPr/>
        </p:nvCxnSpPr>
        <p:spPr>
          <a:xfrm>
            <a:off x="10321583" y="4053380"/>
            <a:ext cx="263638" cy="14401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7" name="Rovná spojovacia šípka 76">
            <a:extLst>
              <a:ext uri="{FF2B5EF4-FFF2-40B4-BE49-F238E27FC236}">
                <a16:creationId xmlns:a16="http://schemas.microsoft.com/office/drawing/2014/main" id="{038FC857-B244-44B6-BA82-994601810F57}"/>
              </a:ext>
            </a:extLst>
          </p:cNvPr>
          <p:cNvCxnSpPr/>
          <p:nvPr/>
        </p:nvCxnSpPr>
        <p:spPr>
          <a:xfrm>
            <a:off x="3760549" y="1560352"/>
            <a:ext cx="163379" cy="953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80" name="Rovná spojovacia šípka 79"/>
          <p:cNvCxnSpPr/>
          <p:nvPr/>
        </p:nvCxnSpPr>
        <p:spPr>
          <a:xfrm flipH="1">
            <a:off x="2062738" y="1560352"/>
            <a:ext cx="225690" cy="9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ovná spojovacia šípka 83"/>
          <p:cNvCxnSpPr/>
          <p:nvPr/>
        </p:nvCxnSpPr>
        <p:spPr>
          <a:xfrm>
            <a:off x="3095571" y="1587648"/>
            <a:ext cx="0" cy="9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80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800" y="-18000"/>
            <a:ext cx="12004590" cy="1260000"/>
          </a:xfrm>
        </p:spPr>
        <p:txBody>
          <a:bodyPr>
            <a:noAutofit/>
          </a:bodyPr>
          <a:lstStyle/>
          <a:p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Dátové toky - denný plán výkonov </a:t>
            </a: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6" name="Obdĺžnik: zaoblené rohy 26">
            <a:extLst>
              <a:ext uri="{FF2B5EF4-FFF2-40B4-BE49-F238E27FC236}">
                <a16:creationId xmlns:a16="http://schemas.microsoft.com/office/drawing/2014/main" id="{1BEF69CB-07F2-4674-9C07-B82B1AE89425}"/>
              </a:ext>
            </a:extLst>
          </p:cNvPr>
          <p:cNvSpPr/>
          <p:nvPr/>
        </p:nvSpPr>
        <p:spPr>
          <a:xfrm>
            <a:off x="3766603" y="4453650"/>
            <a:ext cx="1643294" cy="92752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Obdĺžnik: zaoblené rohy 24">
            <a:extLst>
              <a:ext uri="{FF2B5EF4-FFF2-40B4-BE49-F238E27FC236}">
                <a16:creationId xmlns:a16="http://schemas.microsoft.com/office/drawing/2014/main" id="{C2FB54DE-03AF-439B-B56D-B575D7F1A76E}"/>
              </a:ext>
            </a:extLst>
          </p:cNvPr>
          <p:cNvSpPr/>
          <p:nvPr/>
        </p:nvSpPr>
        <p:spPr>
          <a:xfrm>
            <a:off x="7505643" y="4420150"/>
            <a:ext cx="2386067" cy="92073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Obdĺžnik: zaoblené rohy 23">
            <a:extLst>
              <a:ext uri="{FF2B5EF4-FFF2-40B4-BE49-F238E27FC236}">
                <a16:creationId xmlns:a16="http://schemas.microsoft.com/office/drawing/2014/main" id="{C67ACC8D-6EB6-4612-B5C3-4816A37B6550}"/>
              </a:ext>
            </a:extLst>
          </p:cNvPr>
          <p:cNvSpPr/>
          <p:nvPr/>
        </p:nvSpPr>
        <p:spPr>
          <a:xfrm>
            <a:off x="7541493" y="3508505"/>
            <a:ext cx="4315897" cy="673643"/>
          </a:xfrm>
          <a:prstGeom prst="round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Obdĺžnik: zaoblené rohy 20">
            <a:extLst>
              <a:ext uri="{FF2B5EF4-FFF2-40B4-BE49-F238E27FC236}">
                <a16:creationId xmlns:a16="http://schemas.microsoft.com/office/drawing/2014/main" id="{EAE621D9-F1C9-4DA0-822D-6549BED43E56}"/>
              </a:ext>
            </a:extLst>
          </p:cNvPr>
          <p:cNvSpPr/>
          <p:nvPr/>
        </p:nvSpPr>
        <p:spPr>
          <a:xfrm>
            <a:off x="765991" y="3549565"/>
            <a:ext cx="4091976" cy="647388"/>
          </a:xfrm>
          <a:prstGeom prst="round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Obdĺžnik: zaoblené rohy 17">
            <a:extLst>
              <a:ext uri="{FF2B5EF4-FFF2-40B4-BE49-F238E27FC236}">
                <a16:creationId xmlns:a16="http://schemas.microsoft.com/office/drawing/2014/main" id="{19B1BFCF-A774-4307-AB47-6D261BE42668}"/>
              </a:ext>
            </a:extLst>
          </p:cNvPr>
          <p:cNvSpPr/>
          <p:nvPr/>
        </p:nvSpPr>
        <p:spPr>
          <a:xfrm>
            <a:off x="5159977" y="2340014"/>
            <a:ext cx="2350350" cy="716109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Obdĺžnik: zaoblené rohy 15">
            <a:extLst>
              <a:ext uri="{FF2B5EF4-FFF2-40B4-BE49-F238E27FC236}">
                <a16:creationId xmlns:a16="http://schemas.microsoft.com/office/drawing/2014/main" id="{900EFF75-1858-467E-9128-64961F5B2E74}"/>
              </a:ext>
            </a:extLst>
          </p:cNvPr>
          <p:cNvSpPr/>
          <p:nvPr/>
        </p:nvSpPr>
        <p:spPr>
          <a:xfrm>
            <a:off x="5140718" y="1634763"/>
            <a:ext cx="2520280" cy="407803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Obdĺžnik: zaoblené rohy 12">
            <a:extLst>
              <a:ext uri="{FF2B5EF4-FFF2-40B4-BE49-F238E27FC236}">
                <a16:creationId xmlns:a16="http://schemas.microsoft.com/office/drawing/2014/main" id="{EEB63FF0-6257-471B-A581-DB18699A331B}"/>
              </a:ext>
            </a:extLst>
          </p:cNvPr>
          <p:cNvSpPr/>
          <p:nvPr/>
        </p:nvSpPr>
        <p:spPr>
          <a:xfrm>
            <a:off x="1459766" y="1107216"/>
            <a:ext cx="2728589" cy="569387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Obdĺžnik: zaoblené rohy 10">
            <a:extLst>
              <a:ext uri="{FF2B5EF4-FFF2-40B4-BE49-F238E27FC236}">
                <a16:creationId xmlns:a16="http://schemas.microsoft.com/office/drawing/2014/main" id="{AB995B68-A63C-4E31-AC1F-9415D0A90165}"/>
              </a:ext>
            </a:extLst>
          </p:cNvPr>
          <p:cNvSpPr/>
          <p:nvPr/>
        </p:nvSpPr>
        <p:spPr>
          <a:xfrm>
            <a:off x="8778886" y="1166642"/>
            <a:ext cx="1943446" cy="439866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lokTextu 57">
            <a:extLst>
              <a:ext uri="{FF2B5EF4-FFF2-40B4-BE49-F238E27FC236}">
                <a16:creationId xmlns:a16="http://schemas.microsoft.com/office/drawing/2014/main" id="{2E12C84E-D5CA-4DDD-AF26-6FFF83ACDA22}"/>
              </a:ext>
            </a:extLst>
          </p:cNvPr>
          <p:cNvSpPr txBox="1"/>
          <p:nvPr/>
        </p:nvSpPr>
        <p:spPr>
          <a:xfrm>
            <a:off x="8149619" y="3171984"/>
            <a:ext cx="21069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Hromadne generovanie  pre tlač</a:t>
            </a:r>
          </a:p>
        </p:txBody>
      </p:sp>
      <p:sp>
        <p:nvSpPr>
          <p:cNvPr id="59" name="BlokTextu 58">
            <a:extLst>
              <a:ext uri="{FF2B5EF4-FFF2-40B4-BE49-F238E27FC236}">
                <a16:creationId xmlns:a16="http://schemas.microsoft.com/office/drawing/2014/main" id="{00F22FE7-D1DB-464A-A9C5-36CCDE69D739}"/>
              </a:ext>
            </a:extLst>
          </p:cNvPr>
          <p:cNvSpPr txBox="1"/>
          <p:nvPr/>
        </p:nvSpPr>
        <p:spPr>
          <a:xfrm>
            <a:off x="1551839" y="1118890"/>
            <a:ext cx="2520280" cy="569387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Prehľad podnetov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obhliadky, policajti, občania, fotografie</a:t>
            </a:r>
          </a:p>
        </p:txBody>
      </p:sp>
      <p:sp>
        <p:nvSpPr>
          <p:cNvPr id="60" name="BlokTextu 59">
            <a:extLst>
              <a:ext uri="{FF2B5EF4-FFF2-40B4-BE49-F238E27FC236}">
                <a16:creationId xmlns:a16="http://schemas.microsoft.com/office/drawing/2014/main" id="{B7CC01F1-8CBB-4669-9DAD-A3A9041F09E7}"/>
              </a:ext>
            </a:extLst>
          </p:cNvPr>
          <p:cNvSpPr txBox="1"/>
          <p:nvPr/>
        </p:nvSpPr>
        <p:spPr>
          <a:xfrm>
            <a:off x="5417050" y="2348251"/>
            <a:ext cx="1836204" cy="73866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1" i="0" u="none" strike="noStrike" kern="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Denný plán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Rozpis denného plánu majstrom  - rozdelenie práce </a:t>
            </a:r>
          </a:p>
        </p:txBody>
      </p:sp>
      <p:sp>
        <p:nvSpPr>
          <p:cNvPr id="61" name="BlokTextu 60">
            <a:extLst>
              <a:ext uri="{FF2B5EF4-FFF2-40B4-BE49-F238E27FC236}">
                <a16:creationId xmlns:a16="http://schemas.microsoft.com/office/drawing/2014/main" id="{E36FC226-9816-404F-8E05-EC81F65EF5B0}"/>
              </a:ext>
            </a:extLst>
          </p:cNvPr>
          <p:cNvSpPr txBox="1"/>
          <p:nvPr/>
        </p:nvSpPr>
        <p:spPr>
          <a:xfrm>
            <a:off x="861065" y="3573455"/>
            <a:ext cx="3996902" cy="584775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Príkaz na jazdu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Stazky</a:t>
            </a:r>
            <a:r>
              <a:rPr kumimoji="0" lang="sk-SK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pre vozidla a mechanizmy, rozpis prác pre pracovné skupiny</a:t>
            </a:r>
            <a:r>
              <a:rPr kumimoji="0" lang="sk-SK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sk-SK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lokTextu 61">
            <a:extLst>
              <a:ext uri="{FF2B5EF4-FFF2-40B4-BE49-F238E27FC236}">
                <a16:creationId xmlns:a16="http://schemas.microsoft.com/office/drawing/2014/main" id="{0EA28839-A73A-4B4B-8B07-CAF60143006A}"/>
              </a:ext>
            </a:extLst>
          </p:cNvPr>
          <p:cNvSpPr txBox="1"/>
          <p:nvPr/>
        </p:nvSpPr>
        <p:spPr>
          <a:xfrm>
            <a:off x="7594143" y="3566478"/>
            <a:ext cx="4224819" cy="569387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     </a:t>
            </a: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Príkaz na prácu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Rozpis prác pre zamestnancov, ktorí nie sú viazaní na príkaz na jazdu</a:t>
            </a:r>
          </a:p>
        </p:txBody>
      </p:sp>
      <p:sp>
        <p:nvSpPr>
          <p:cNvPr id="64" name="BlokTextu 63">
            <a:extLst>
              <a:ext uri="{FF2B5EF4-FFF2-40B4-BE49-F238E27FC236}">
                <a16:creationId xmlns:a16="http://schemas.microsoft.com/office/drawing/2014/main" id="{71A1F7EE-93E2-49A5-916F-F1E2790E07C4}"/>
              </a:ext>
            </a:extLst>
          </p:cNvPr>
          <p:cNvSpPr txBox="1"/>
          <p:nvPr/>
        </p:nvSpPr>
        <p:spPr>
          <a:xfrm>
            <a:off x="8563160" y="1194049"/>
            <a:ext cx="2520280" cy="400110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</a:t>
            </a: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Ročný plán</a:t>
            </a:r>
          </a:p>
        </p:txBody>
      </p:sp>
      <p:cxnSp>
        <p:nvCxnSpPr>
          <p:cNvPr id="65" name="Rovná spojovacia šípka 64">
            <a:extLst>
              <a:ext uri="{FF2B5EF4-FFF2-40B4-BE49-F238E27FC236}">
                <a16:creationId xmlns:a16="http://schemas.microsoft.com/office/drawing/2014/main" id="{29ECA6BC-83E0-4AB6-9281-043675FE9B61}"/>
              </a:ext>
            </a:extLst>
          </p:cNvPr>
          <p:cNvCxnSpPr>
            <a:cxnSpLocks/>
          </p:cNvCxnSpPr>
          <p:nvPr/>
        </p:nvCxnSpPr>
        <p:spPr>
          <a:xfrm>
            <a:off x="4437621" y="1518727"/>
            <a:ext cx="337595" cy="19418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67" name="Rovná spojovacia šípka 66">
            <a:extLst>
              <a:ext uri="{FF2B5EF4-FFF2-40B4-BE49-F238E27FC236}">
                <a16:creationId xmlns:a16="http://schemas.microsoft.com/office/drawing/2014/main" id="{8D2442B3-4FBC-4BF2-92F1-FC687B0D57FE}"/>
              </a:ext>
            </a:extLst>
          </p:cNvPr>
          <p:cNvCxnSpPr>
            <a:cxnSpLocks/>
          </p:cNvCxnSpPr>
          <p:nvPr/>
        </p:nvCxnSpPr>
        <p:spPr>
          <a:xfrm flipH="1">
            <a:off x="8187054" y="1497039"/>
            <a:ext cx="249238" cy="26161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68" name="Rovná spojovacia šípka 67">
            <a:extLst>
              <a:ext uri="{FF2B5EF4-FFF2-40B4-BE49-F238E27FC236}">
                <a16:creationId xmlns:a16="http://schemas.microsoft.com/office/drawing/2014/main" id="{549C2AF3-A862-4D09-85B9-E864BE672D7B}"/>
              </a:ext>
            </a:extLst>
          </p:cNvPr>
          <p:cNvCxnSpPr>
            <a:cxnSpLocks/>
          </p:cNvCxnSpPr>
          <p:nvPr/>
        </p:nvCxnSpPr>
        <p:spPr>
          <a:xfrm flipH="1">
            <a:off x="5221755" y="3140999"/>
            <a:ext cx="535884" cy="312981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69" name="Rovná spojovacia šípka 68">
            <a:extLst>
              <a:ext uri="{FF2B5EF4-FFF2-40B4-BE49-F238E27FC236}">
                <a16:creationId xmlns:a16="http://schemas.microsoft.com/office/drawing/2014/main" id="{2A486335-B952-4972-AC3E-8B00C9A3D659}"/>
              </a:ext>
            </a:extLst>
          </p:cNvPr>
          <p:cNvCxnSpPr>
            <a:cxnSpLocks/>
          </p:cNvCxnSpPr>
          <p:nvPr/>
        </p:nvCxnSpPr>
        <p:spPr>
          <a:xfrm>
            <a:off x="7355444" y="3130853"/>
            <a:ext cx="460818" cy="29814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71" name="BlokTextu 70">
            <a:extLst>
              <a:ext uri="{FF2B5EF4-FFF2-40B4-BE49-F238E27FC236}">
                <a16:creationId xmlns:a16="http://schemas.microsoft.com/office/drawing/2014/main" id="{1F79ADFB-8AE3-4568-AF1F-7F1F5B596BAC}"/>
              </a:ext>
            </a:extLst>
          </p:cNvPr>
          <p:cNvSpPr txBox="1"/>
          <p:nvPr/>
        </p:nvSpPr>
        <p:spPr>
          <a:xfrm>
            <a:off x="2811979" y="3162462"/>
            <a:ext cx="21069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1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Hromadne generovanie  pre tlač</a:t>
            </a:r>
          </a:p>
        </p:txBody>
      </p:sp>
      <p:sp>
        <p:nvSpPr>
          <p:cNvPr id="72" name="BlokTextu 71">
            <a:extLst>
              <a:ext uri="{FF2B5EF4-FFF2-40B4-BE49-F238E27FC236}">
                <a16:creationId xmlns:a16="http://schemas.microsoft.com/office/drawing/2014/main" id="{0FE5461D-3DAD-424D-B107-F75FA201AD58}"/>
              </a:ext>
            </a:extLst>
          </p:cNvPr>
          <p:cNvSpPr txBox="1"/>
          <p:nvPr/>
        </p:nvSpPr>
        <p:spPr>
          <a:xfrm>
            <a:off x="3808735" y="4493321"/>
            <a:ext cx="1585121" cy="830997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Monitoring telefónov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 vybranom bode je vidieť  detaily príkazu na jazdu a príkazu na prácu v mobilnej aplikácii</a:t>
            </a:r>
            <a:endParaRPr kumimoji="0" lang="sk-SK" sz="12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lokTextu 73">
            <a:extLst>
              <a:ext uri="{FF2B5EF4-FFF2-40B4-BE49-F238E27FC236}">
                <a16:creationId xmlns:a16="http://schemas.microsoft.com/office/drawing/2014/main" id="{51A14C67-25B8-4AAF-A13C-BD306ED67AA4}"/>
              </a:ext>
            </a:extLst>
          </p:cNvPr>
          <p:cNvSpPr txBox="1"/>
          <p:nvPr/>
        </p:nvSpPr>
        <p:spPr>
          <a:xfrm>
            <a:off x="7557891" y="4547499"/>
            <a:ext cx="2396020" cy="553998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Monitoring </a:t>
            </a:r>
            <a:r>
              <a:rPr lang="sk-SK" sz="1200" b="1" kern="0" dirty="0">
                <a:solidFill>
                  <a:srgbClr val="0070C0"/>
                </a:solidFill>
                <a:latin typeface="Calibri"/>
              </a:rPr>
              <a:t>v</a:t>
            </a:r>
            <a:r>
              <a:rPr kumimoji="0" lang="sk-SK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lastn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ý</a:t>
            </a:r>
            <a:r>
              <a:rPr kumimoji="0" lang="sk-SK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</a:t>
            </a:r>
            <a:r>
              <a:rPr kumimoji="0" lang="sk-SK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objektov</a:t>
            </a:r>
            <a:endParaRPr kumimoji="0" lang="sk-SK" sz="16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9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Napr. hranice stredísk, budovy, skládky materiálu, služobné telefóny a pod. </a:t>
            </a:r>
            <a:endParaRPr kumimoji="0" lang="sk-SK" sz="12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Rovná spojnica 77">
            <a:extLst>
              <a:ext uri="{FF2B5EF4-FFF2-40B4-BE49-F238E27FC236}">
                <a16:creationId xmlns:a16="http://schemas.microsoft.com/office/drawing/2014/main" id="{680473C1-608F-44D1-82C9-65B107696E12}"/>
              </a:ext>
            </a:extLst>
          </p:cNvPr>
          <p:cNvCxnSpPr>
            <a:cxnSpLocks/>
          </p:cNvCxnSpPr>
          <p:nvPr/>
        </p:nvCxnSpPr>
        <p:spPr>
          <a:xfrm>
            <a:off x="6341851" y="3867531"/>
            <a:ext cx="24205" cy="123396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79" name="Rovná spojovacia šípka 78">
            <a:extLst>
              <a:ext uri="{FF2B5EF4-FFF2-40B4-BE49-F238E27FC236}">
                <a16:creationId xmlns:a16="http://schemas.microsoft.com/office/drawing/2014/main" id="{D593E789-CD9D-42C5-AA22-54349A6F858A}"/>
              </a:ext>
            </a:extLst>
          </p:cNvPr>
          <p:cNvCxnSpPr>
            <a:cxnSpLocks/>
          </p:cNvCxnSpPr>
          <p:nvPr/>
        </p:nvCxnSpPr>
        <p:spPr>
          <a:xfrm flipH="1">
            <a:off x="5498167" y="5101497"/>
            <a:ext cx="691191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81" name="Rovná spojovacia šípka 80">
            <a:extLst>
              <a:ext uri="{FF2B5EF4-FFF2-40B4-BE49-F238E27FC236}">
                <a16:creationId xmlns:a16="http://schemas.microsoft.com/office/drawing/2014/main" id="{99EF26C6-672A-4BD2-B033-8F6CA4D34131}"/>
              </a:ext>
            </a:extLst>
          </p:cNvPr>
          <p:cNvCxnSpPr/>
          <p:nvPr/>
        </p:nvCxnSpPr>
        <p:spPr>
          <a:xfrm>
            <a:off x="6553056" y="5102455"/>
            <a:ext cx="691659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82" name="BlokTextu 81">
            <a:extLst>
              <a:ext uri="{FF2B5EF4-FFF2-40B4-BE49-F238E27FC236}">
                <a16:creationId xmlns:a16="http://schemas.microsoft.com/office/drawing/2014/main" id="{437D7232-BB05-450C-95EE-3247CED4A07F}"/>
              </a:ext>
            </a:extLst>
          </p:cNvPr>
          <p:cNvSpPr txBox="1"/>
          <p:nvPr/>
        </p:nvSpPr>
        <p:spPr>
          <a:xfrm>
            <a:off x="5071203" y="1634763"/>
            <a:ext cx="2520280" cy="400110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Mesačný plán </a:t>
            </a:r>
          </a:p>
        </p:txBody>
      </p:sp>
      <p:cxnSp>
        <p:nvCxnSpPr>
          <p:cNvPr id="83" name="Rovná spojovacia šípka 82">
            <a:extLst>
              <a:ext uri="{FF2B5EF4-FFF2-40B4-BE49-F238E27FC236}">
                <a16:creationId xmlns:a16="http://schemas.microsoft.com/office/drawing/2014/main" id="{443A4E29-D285-497C-A157-255368CC423B}"/>
              </a:ext>
            </a:extLst>
          </p:cNvPr>
          <p:cNvCxnSpPr>
            <a:cxnSpLocks/>
          </p:cNvCxnSpPr>
          <p:nvPr/>
        </p:nvCxnSpPr>
        <p:spPr>
          <a:xfrm>
            <a:off x="6859298" y="2078270"/>
            <a:ext cx="1" cy="25885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pic>
        <p:nvPicPr>
          <p:cNvPr id="85" name="Obrázok 84">
            <a:extLst>
              <a:ext uri="{FF2B5EF4-FFF2-40B4-BE49-F238E27FC236}">
                <a16:creationId xmlns:a16="http://schemas.microsoft.com/office/drawing/2014/main" id="{0596B013-1851-48CE-AE66-5735278871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8125" y="4293554"/>
            <a:ext cx="2135817" cy="1424219"/>
          </a:xfrm>
          <a:prstGeom prst="rect">
            <a:avLst/>
          </a:prstGeom>
        </p:spPr>
      </p:pic>
      <p:sp>
        <p:nvSpPr>
          <p:cNvPr id="100" name="Bublina v tvare šípky doľava 99"/>
          <p:cNvSpPr/>
          <p:nvPr/>
        </p:nvSpPr>
        <p:spPr>
          <a:xfrm>
            <a:off x="10945504" y="-18000"/>
            <a:ext cx="1246496" cy="673093"/>
          </a:xfrm>
          <a:prstGeom prst="left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1" name="BlokTextu 3"/>
          <p:cNvSpPr txBox="1"/>
          <p:nvPr/>
        </p:nvSpPr>
        <p:spPr>
          <a:xfrm>
            <a:off x="11277361" y="-2303"/>
            <a:ext cx="978327" cy="594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ctr"/>
            <a:r>
              <a:rPr lang="sk-SK" sz="1200" b="1" i="1" dirty="0">
                <a:solidFill>
                  <a:schemeClr val="bg1"/>
                </a:solidFill>
                <a:latin typeface="+mj-lt"/>
              </a:rPr>
              <a:t>Prečo potrebujeme dobré IT?	</a:t>
            </a:r>
          </a:p>
        </p:txBody>
      </p:sp>
      <p:cxnSp>
        <p:nvCxnSpPr>
          <p:cNvPr id="9" name="Rovná spojnica 8"/>
          <p:cNvCxnSpPr/>
          <p:nvPr/>
        </p:nvCxnSpPr>
        <p:spPr>
          <a:xfrm>
            <a:off x="5021179" y="3867531"/>
            <a:ext cx="23342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48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800" y="-18000"/>
            <a:ext cx="10440000" cy="12600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Online monitoring dispečerských služieb </a:t>
            </a: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" name="Obrázo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241" y="885353"/>
            <a:ext cx="9853683" cy="5192779"/>
          </a:xfrm>
          <a:prstGeom prst="rect">
            <a:avLst/>
          </a:prstGeom>
        </p:spPr>
      </p:pic>
      <p:sp>
        <p:nvSpPr>
          <p:cNvPr id="8" name="Bublina v tvare šípky doľava 7"/>
          <p:cNvSpPr/>
          <p:nvPr/>
        </p:nvSpPr>
        <p:spPr>
          <a:xfrm>
            <a:off x="10945504" y="-18000"/>
            <a:ext cx="1246496" cy="673093"/>
          </a:xfrm>
          <a:prstGeom prst="left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BlokTextu 3"/>
          <p:cNvSpPr txBox="1"/>
          <p:nvPr/>
        </p:nvSpPr>
        <p:spPr>
          <a:xfrm>
            <a:off x="11277361" y="-2303"/>
            <a:ext cx="978327" cy="594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ctr"/>
            <a:r>
              <a:rPr lang="sk-SK" sz="1200" b="1" i="1" dirty="0">
                <a:solidFill>
                  <a:schemeClr val="bg1"/>
                </a:solidFill>
                <a:latin typeface="+mj-lt"/>
              </a:rPr>
              <a:t>Prečo potrebujeme dobré IT?	</a:t>
            </a:r>
          </a:p>
        </p:txBody>
      </p:sp>
    </p:spTree>
    <p:extLst>
      <p:ext uri="{BB962C8B-B14F-4D97-AF65-F5344CB8AC3E}">
        <p14:creationId xmlns:p14="http://schemas.microsoft.com/office/powerpoint/2010/main" val="96491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2C8F-637C-714B-A9FB-A2DF57E2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800" y="-18000"/>
            <a:ext cx="10440000" cy="12600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Odhad nákladov na IS </a:t>
            </a:r>
            <a:r>
              <a:rPr lang="en-GB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a IT </a:t>
            </a:r>
            <a:r>
              <a:rPr lang="sk-SK" sz="4800" kern="0" dirty="0">
                <a:solidFill>
                  <a:srgbClr val="000000"/>
                </a:solidFill>
                <a:effectLst>
                  <a:outerShdw blurRad="50800" dist="38100" dir="5400000" algn="t" rotWithShape="0">
                    <a:schemeClr val="bg1">
                      <a:lumMod val="50000"/>
                      <a:alpha val="40000"/>
                    </a:schemeClr>
                  </a:outerShdw>
                </a:effectLst>
                <a:latin typeface="+mn-lt"/>
                <a:cs typeface="Calibri Light" panose="020F0302020204030204" pitchFamily="34" charset="0"/>
              </a:rPr>
              <a:t>- RSC BSK</a:t>
            </a:r>
            <a:endParaRPr lang="sk-SK" sz="2400" dirty="0">
              <a:latin typeface="+mn-lt"/>
              <a:cs typeface="Calibri Light" panose="020F0302020204030204" pitchFamily="34" charset="0"/>
            </a:endParaRPr>
          </a:p>
        </p:txBody>
      </p:sp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BlokTextu 3"/>
          <p:cNvSpPr txBox="1"/>
          <p:nvPr/>
        </p:nvSpPr>
        <p:spPr>
          <a:xfrm>
            <a:off x="4383964" y="1916303"/>
            <a:ext cx="897421" cy="28234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1400" b="1" dirty="0"/>
              <a:t>Náklad  </a:t>
            </a:r>
            <a:r>
              <a:rPr lang="sk-SK" sz="1400" dirty="0"/>
              <a:t>€</a:t>
            </a:r>
            <a:endParaRPr lang="sk-SK" sz="1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3BFB8D-1D64-4A23-96AD-FC00D21A792B}"/>
              </a:ext>
            </a:extLst>
          </p:cNvPr>
          <p:cNvSpPr txBox="1"/>
          <p:nvPr/>
        </p:nvSpPr>
        <p:spPr>
          <a:xfrm>
            <a:off x="7121236" y="1827973"/>
            <a:ext cx="3297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Náklady prevádzkové (r</a:t>
            </a:r>
            <a:r>
              <a:rPr lang="en-GB" dirty="0"/>
              <a:t>o</a:t>
            </a:r>
            <a:r>
              <a:rPr lang="sk-SK" dirty="0"/>
              <a:t>k)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D1F57-8A51-4B46-AC5A-1F55DDE2C791}"/>
              </a:ext>
            </a:extLst>
          </p:cNvPr>
          <p:cNvSpPr txBox="1"/>
          <p:nvPr/>
        </p:nvSpPr>
        <p:spPr>
          <a:xfrm>
            <a:off x="1173018" y="1827973"/>
            <a:ext cx="3297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Náklady na modernizáciu</a:t>
            </a:r>
            <a:endParaRPr lang="en-GB" dirty="0"/>
          </a:p>
        </p:txBody>
      </p:sp>
      <p:sp>
        <p:nvSpPr>
          <p:cNvPr id="16" name="BlokTextu 3"/>
          <p:cNvSpPr txBox="1"/>
          <p:nvPr/>
        </p:nvSpPr>
        <p:spPr>
          <a:xfrm>
            <a:off x="10188272" y="1927530"/>
            <a:ext cx="897421" cy="28234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k-SK" sz="1400" b="1" dirty="0"/>
              <a:t>Náklad  </a:t>
            </a:r>
            <a:r>
              <a:rPr lang="sk-SK" sz="1400" dirty="0"/>
              <a:t>€</a:t>
            </a:r>
            <a:endParaRPr lang="sk-SK" sz="1400" b="1" dirty="0"/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863538"/>
              </p:ext>
            </p:extLst>
          </p:nvPr>
        </p:nvGraphicFramePr>
        <p:xfrm>
          <a:off x="1268413" y="2322513"/>
          <a:ext cx="40513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051144" imgH="2552839" progId="Excel.Sheet.12">
                  <p:embed/>
                </p:oleObj>
              </mc:Choice>
              <mc:Fallback>
                <p:oleObj name="Worksheet" r:id="rId4" imgW="4051144" imgH="255283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68413" y="2322513"/>
                        <a:ext cx="4051300" cy="255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793096"/>
              </p:ext>
            </p:extLst>
          </p:nvPr>
        </p:nvGraphicFramePr>
        <p:xfrm>
          <a:off x="7218543" y="2322850"/>
          <a:ext cx="386715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6" imgW="3867274" imgH="1524000" progId="Excel.Sheet.12">
                  <p:embed/>
                </p:oleObj>
              </mc:Choice>
              <mc:Fallback>
                <p:oleObj name="Hárok" r:id="rId6" imgW="3867274" imgH="1524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18543" y="2322850"/>
                        <a:ext cx="3867150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0532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5FEC9D18D8D249A7928735BB81A790" ma:contentTypeVersion="11" ma:contentTypeDescription="Umožňuje vytvoriť nový dokument." ma:contentTypeScope="" ma:versionID="df27d3e9846a1e42e87ebeb55ab37a3c">
  <xsd:schema xmlns:xsd="http://www.w3.org/2001/XMLSchema" xmlns:xs="http://www.w3.org/2001/XMLSchema" xmlns:p="http://schemas.microsoft.com/office/2006/metadata/properties" xmlns:ns2="0014d50b-6f30-4926-8a1c-6def29c85054" xmlns:ns3="d2b3a78c-f50d-4d33-bb34-bf1e0d9854f1" targetNamespace="http://schemas.microsoft.com/office/2006/metadata/properties" ma:root="true" ma:fieldsID="8d1a490a88f3225267e6cf9a8f4d5b18" ns2:_="" ns3:_="">
    <xsd:import namespace="0014d50b-6f30-4926-8a1c-6def29c85054"/>
    <xsd:import namespace="d2b3a78c-f50d-4d33-bb34-bf1e0d9854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14d50b-6f30-4926-8a1c-6def29c850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entifikátora dokumentu" ma:description="Hodnota identifikátora dokumentu priradená k tejto položke." ma:internalName="_dlc_DocId" ma:readOnly="true">
      <xsd:simpleType>
        <xsd:restriction base="dms:Text"/>
      </xsd:simpleType>
    </xsd:element>
    <xsd:element name="_dlc_DocIdUrl" ma:index="9" nillable="true" ma:displayName="Identifikátor dokumentu" ma:description="Trvalé prepojenie na tento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3a78c-f50d-4d33-bb34-bf1e0d9854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014d50b-6f30-4926-8a1c-6def29c85054">XMSUKZJ42ZE7-844373114-9749</_dlc_DocId>
    <_dlc_DocIdUrl xmlns="0014d50b-6f30-4926-8a1c-6def29c85054">
      <Url>https://vucba.sharepoint.com/sites/Dokumenty/KP/oorg/_layouts/15/DocIdRedir.aspx?ID=XMSUKZJ42ZE7-844373114-9749</Url>
      <Description>XMSUKZJ42ZE7-844373114-9749</Description>
    </_dlc_DocIdUrl>
  </documentManagement>
</p:properties>
</file>

<file path=customXml/itemProps1.xml><?xml version="1.0" encoding="utf-8"?>
<ds:datastoreItem xmlns:ds="http://schemas.openxmlformats.org/officeDocument/2006/customXml" ds:itemID="{AB880F2B-70C4-4CDD-A918-60F60A848661}"/>
</file>

<file path=customXml/itemProps2.xml><?xml version="1.0" encoding="utf-8"?>
<ds:datastoreItem xmlns:ds="http://schemas.openxmlformats.org/officeDocument/2006/customXml" ds:itemID="{4E5B7C6C-B4BC-4931-9AF7-91E2C2B09C5C}"/>
</file>

<file path=customXml/itemProps3.xml><?xml version="1.0" encoding="utf-8"?>
<ds:datastoreItem xmlns:ds="http://schemas.openxmlformats.org/officeDocument/2006/customXml" ds:itemID="{793AC250-75D5-4A4D-8A8F-9765C6CA3730}"/>
</file>

<file path=customXml/itemProps4.xml><?xml version="1.0" encoding="utf-8"?>
<ds:datastoreItem xmlns:ds="http://schemas.openxmlformats.org/officeDocument/2006/customXml" ds:itemID="{5BCCD41A-4CF0-4FF7-A378-2FD2DD2E44E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2702</TotalTime>
  <Words>640</Words>
  <Application>Microsoft Office PowerPoint</Application>
  <PresentationFormat>Širokouhlá</PresentationFormat>
  <Paragraphs>103</Paragraphs>
  <Slides>9</Slides>
  <Notes>7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snímok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Geomanist</vt:lpstr>
      <vt:lpstr>Wingdings</vt:lpstr>
      <vt:lpstr>Motív balíka Office</vt:lpstr>
      <vt:lpstr>Hárok</vt:lpstr>
      <vt:lpstr>Hárok Microsoft Excelu</vt:lpstr>
      <vt:lpstr>Prezentácia programu PowerPoint</vt:lpstr>
      <vt:lpstr>Čo zabezpečuje IT systém pre správu ciest?</vt:lpstr>
      <vt:lpstr>Stav IT techniky - súčasnosť</vt:lpstr>
      <vt:lpstr>Náš cieľ pre modernizovanie IT</vt:lpstr>
      <vt:lpstr>Bez tohto to nejde</vt:lpstr>
      <vt:lpstr>Informačný systém v RSC BSK</vt:lpstr>
      <vt:lpstr>Dátové toky - denný plán výkonov </vt:lpstr>
      <vt:lpstr>Online monitoring dispečerských služieb </vt:lpstr>
      <vt:lpstr>Odhad nákladov na IS a IT - RSC BSK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Sabina Jonaskova</dc:creator>
  <cp:lastModifiedBy>Martin Dusanic</cp:lastModifiedBy>
  <cp:revision>103</cp:revision>
  <dcterms:created xsi:type="dcterms:W3CDTF">2021-02-22T11:11:27Z</dcterms:created>
  <dcterms:modified xsi:type="dcterms:W3CDTF">2021-03-10T15:06:52Z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0x010100345FEC9D18D8D249A7928735BB81A790</vt:lpwstr>
  </property>
  <property fmtid="{D5CDD505-2E9C-101B-9397-08002B2CF9AE}" pid="3" name="_dlc_DocIdItemGuid">
    <vt:lpwstr>966b5aa9-da39-4ce6-80ab-aabae5a0f5ce</vt:lpwstr>
  </property>
</Properties>
</file>