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292" r:id="rId4"/>
    <p:sldId id="296" r:id="rId5"/>
    <p:sldId id="294" r:id="rId6"/>
    <p:sldId id="299" r:id="rId7"/>
    <p:sldId id="279" r:id="rId8"/>
    <p:sldId id="282" r:id="rId9"/>
    <p:sldId id="283" r:id="rId10"/>
    <p:sldId id="278" r:id="rId11"/>
    <p:sldId id="286" r:id="rId12"/>
    <p:sldId id="275" r:id="rId13"/>
    <p:sldId id="260" r:id="rId14"/>
    <p:sldId id="259" r:id="rId15"/>
    <p:sldId id="291" r:id="rId16"/>
    <p:sldId id="263" r:id="rId17"/>
    <p:sldId id="264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slava Podmajerská" initials="MP" lastIdx="5" clrIdx="0">
    <p:extLst>
      <p:ext uri="{19B8F6BF-5375-455C-9EA6-DF929625EA0E}">
        <p15:presenceInfo xmlns:p15="http://schemas.microsoft.com/office/powerpoint/2012/main" userId="S-1-5-21-794073606-3835756781-2555011301-1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37" autoAdjust="0"/>
    <p:restoredTop sz="97498" autoAdjust="0"/>
  </p:normalViewPr>
  <p:slideViewPr>
    <p:cSldViewPr snapToGrid="0" snapToObjects="1">
      <p:cViewPr varScale="1">
        <p:scale>
          <a:sx n="67" d="100"/>
          <a:sy n="67" d="100"/>
        </p:scale>
        <p:origin x="2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Automobily</a:t>
            </a:r>
            <a:r>
              <a:rPr lang="sk-SK" sz="2000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na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údržbu ciest </a:t>
            </a:r>
          </a:p>
        </c:rich>
      </c:tx>
      <c:layout>
        <c:manualLayout>
          <c:xMode val="edge"/>
          <c:yMode val="edge"/>
          <c:x val="0.2635713305742895"/>
          <c:y val="0"/>
        </c:manualLayout>
      </c:layout>
      <c:overlay val="0"/>
    </c:title>
    <c:autoTitleDeleted val="0"/>
    <c:view3D>
      <c:rotX val="2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7417863350629E-2"/>
          <c:y val="0.19833045367033619"/>
          <c:w val="0.91234742347002162"/>
          <c:h val="0.640376824472198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1-60A7-481E-B219-5F9503926523}"/>
              </c:ext>
            </c:extLst>
          </c:dPt>
          <c:dPt>
            <c:idx val="1"/>
            <c:bubble3D val="0"/>
            <c:explosion val="16"/>
            <c:extLst>
              <c:ext xmlns:c16="http://schemas.microsoft.com/office/drawing/2014/chart" uri="{C3380CC4-5D6E-409C-BE32-E72D297353CC}">
                <c16:uniqueId val="{00000003-60A7-481E-B219-5F9503926523}"/>
              </c:ext>
            </c:extLst>
          </c:dPt>
          <c:dLbls>
            <c:dLbl>
              <c:idx val="0"/>
              <c:layout>
                <c:manualLayout>
                  <c:x val="-1.8271373677598055E-2"/>
                  <c:y val="-6.690954567145512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31,58%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A7-481E-B219-5F9503926523}"/>
                </c:ext>
              </c:extLst>
            </c:dLbl>
            <c:dLbl>
              <c:idx val="1"/>
              <c:layout>
                <c:manualLayout>
                  <c:x val="-4.8176859680905883E-2"/>
                  <c:y val="1.556136973227361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42,11%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A7-481E-B219-5F9503926523}"/>
                </c:ext>
              </c:extLst>
            </c:dLbl>
            <c:dLbl>
              <c:idx val="2"/>
              <c:layout>
                <c:manualLayout>
                  <c:x val="-0.12938599570983444"/>
                  <c:y val="-4.4155929637491563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26,32%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AB6-4BF2-8B81-DC714AF86A8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Hárok1!$A$21:$A$23</c:f>
              <c:strCache>
                <c:ptCount val="3"/>
                <c:pt idx="0">
                  <c:v>1986-2006</c:v>
                </c:pt>
                <c:pt idx="1">
                  <c:v>2012-2014</c:v>
                </c:pt>
                <c:pt idx="2">
                  <c:v>2016-2018</c:v>
                </c:pt>
              </c:strCache>
            </c:strRef>
          </c:cat>
          <c:val>
            <c:numRef>
              <c:f>Hárok1!$B$21:$B$23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A7-481E-B219-5F9503926523}"/>
            </c:ext>
          </c:extLst>
        </c:ser>
        <c:ser>
          <c:idx val="1"/>
          <c:order val="1"/>
          <c:cat>
            <c:strRef>
              <c:f>Hárok1!$A$21:$A$23</c:f>
              <c:strCache>
                <c:ptCount val="3"/>
                <c:pt idx="0">
                  <c:v>1986-2006</c:v>
                </c:pt>
                <c:pt idx="1">
                  <c:v>2012-2014</c:v>
                </c:pt>
                <c:pt idx="2">
                  <c:v>2016-2018</c:v>
                </c:pt>
              </c:strCache>
            </c:strRef>
          </c:cat>
          <c:val>
            <c:numRef>
              <c:f>Hárok1!$C$21:$C$23</c:f>
              <c:numCache>
                <c:formatCode>0.00%</c:formatCode>
                <c:ptCount val="3"/>
                <c:pt idx="0">
                  <c:v>0.31578947368421073</c:v>
                </c:pt>
                <c:pt idx="1">
                  <c:v>0.42105263157894746</c:v>
                </c:pt>
                <c:pt idx="2">
                  <c:v>0.2631578947368422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A7-481E-B219-5F9503926523}"/>
            </c:ext>
          </c:extLst>
        </c:ser>
        <c:ser>
          <c:idx val="2"/>
          <c:order val="2"/>
          <c:cat>
            <c:strRef>
              <c:f>Hárok1!$A$21:$A$23</c:f>
              <c:strCache>
                <c:ptCount val="3"/>
                <c:pt idx="0">
                  <c:v>1986-2006</c:v>
                </c:pt>
                <c:pt idx="1">
                  <c:v>2012-2014</c:v>
                </c:pt>
                <c:pt idx="2">
                  <c:v>2016-2018</c:v>
                </c:pt>
              </c:strCache>
            </c:strRef>
          </c:cat>
          <c:val>
            <c:numRef>
              <c:f>Hárok1!$C$21:$C$23</c:f>
              <c:numCache>
                <c:formatCode>0.00%</c:formatCode>
                <c:ptCount val="3"/>
                <c:pt idx="0">
                  <c:v>0.31578947368421073</c:v>
                </c:pt>
                <c:pt idx="1">
                  <c:v>0.42105263157894746</c:v>
                </c:pt>
                <c:pt idx="2">
                  <c:v>0.2631578947368422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A7-481E-B219-5F9503926523}"/>
            </c:ext>
          </c:extLst>
        </c:ser>
        <c:ser>
          <c:idx val="3"/>
          <c:order val="3"/>
          <c:cat>
            <c:strRef>
              <c:f>Hárok1!$A$21:$A$23</c:f>
              <c:strCache>
                <c:ptCount val="3"/>
                <c:pt idx="0">
                  <c:v>1986-2006</c:v>
                </c:pt>
                <c:pt idx="1">
                  <c:v>2012-2014</c:v>
                </c:pt>
                <c:pt idx="2">
                  <c:v>2016-2018</c:v>
                </c:pt>
              </c:strCache>
            </c:strRef>
          </c:cat>
          <c:val>
            <c:numRef>
              <c:f>Hárok1!$C$21:$C$23</c:f>
              <c:numCache>
                <c:formatCode>0.00%</c:formatCode>
                <c:ptCount val="3"/>
                <c:pt idx="0">
                  <c:v>0.31578947368421073</c:v>
                </c:pt>
                <c:pt idx="1">
                  <c:v>0.42105263157894746</c:v>
                </c:pt>
                <c:pt idx="2">
                  <c:v>0.2631578947368422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0A7-481E-B219-5F9503926523}"/>
            </c:ext>
          </c:extLst>
        </c:ser>
        <c:ser>
          <c:idx val="4"/>
          <c:order val="4"/>
          <c:cat>
            <c:strRef>
              <c:f>Hárok1!$A$21:$A$23</c:f>
              <c:strCache>
                <c:ptCount val="3"/>
                <c:pt idx="0">
                  <c:v>1986-2006</c:v>
                </c:pt>
                <c:pt idx="1">
                  <c:v>2012-2014</c:v>
                </c:pt>
                <c:pt idx="2">
                  <c:v>2016-2018</c:v>
                </c:pt>
              </c:strCache>
            </c:strRef>
          </c:cat>
          <c:val>
            <c:numRef>
              <c:f>Hárok1!$C$21:$C$23</c:f>
              <c:numCache>
                <c:formatCode>0.00%</c:formatCode>
                <c:ptCount val="3"/>
                <c:pt idx="0">
                  <c:v>0.31578947368421073</c:v>
                </c:pt>
                <c:pt idx="1">
                  <c:v>0.42105263157894746</c:v>
                </c:pt>
                <c:pt idx="2">
                  <c:v>0.2631578947368422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0A7-481E-B219-5F9503926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 rot="0" vert="horz"/>
          <a:lstStyle/>
          <a:p>
            <a:pPr>
              <a:defRPr sz="1200"/>
            </a:pPr>
            <a:endParaRPr lang="sk-SK"/>
          </a:p>
        </c:txPr>
      </c:legendEntry>
      <c:legendEntry>
        <c:idx val="1"/>
        <c:txPr>
          <a:bodyPr rot="0" vert="horz"/>
          <a:lstStyle/>
          <a:p>
            <a:pPr>
              <a:defRPr sz="1200"/>
            </a:pPr>
            <a:endParaRPr lang="sk-SK"/>
          </a:p>
        </c:txPr>
      </c:legendEntry>
      <c:legendEntry>
        <c:idx val="2"/>
        <c:txPr>
          <a:bodyPr rot="0" vert="horz"/>
          <a:lstStyle/>
          <a:p>
            <a:pPr>
              <a:defRPr sz="1200"/>
            </a:pPr>
            <a:endParaRPr lang="sk-SK"/>
          </a:p>
        </c:txPr>
      </c:legendEntry>
      <c:overlay val="0"/>
      <c:txPr>
        <a:bodyPr rot="0" vert="horz"/>
        <a:lstStyle/>
        <a:p>
          <a:pPr>
            <a:defRPr/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Strojné zariadenia </a:t>
            </a:r>
          </a:p>
        </c:rich>
      </c:tx>
      <c:layout>
        <c:manualLayout>
          <c:xMode val="edge"/>
          <c:yMode val="edge"/>
          <c:x val="0.32811075892482128"/>
          <c:y val="0.1694336103680409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7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873371012950601E-2"/>
          <c:y val="0.29809941938426154"/>
          <c:w val="0.82452366779187625"/>
          <c:h val="0.61303819267185355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95-481D-BFFB-2A06DFDE8AA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95-481D-BFFB-2A06DFDE8A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95-481D-BFFB-2A06DFDE8AAD}"/>
              </c:ext>
            </c:extLst>
          </c:dPt>
          <c:dLbls>
            <c:dLbl>
              <c:idx val="0"/>
              <c:layout>
                <c:manualLayout>
                  <c:x val="4.2684677246708165E-2"/>
                  <c:y val="-1.36559732630876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33,33%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95-481D-BFFB-2A06DFDE8AAD}"/>
                </c:ext>
              </c:extLst>
            </c:dLbl>
            <c:dLbl>
              <c:idx val="1"/>
              <c:layout>
                <c:manualLayout>
                  <c:x val="4.9243170832832771E-2"/>
                  <c:y val="0.471582773478181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58,97%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95-481D-BFFB-2A06DFDE8AAD}"/>
                </c:ext>
              </c:extLst>
            </c:dLbl>
            <c:dLbl>
              <c:idx val="2"/>
              <c:layout>
                <c:manualLayout>
                  <c:x val="7.3785085266920333E-2"/>
                  <c:y val="-7.283766582943650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7,69%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95-481D-BFFB-2A06DFDE8AA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Hárok1!$A$66:$A$68</c:f>
              <c:strCache>
                <c:ptCount val="3"/>
                <c:pt idx="0">
                  <c:v>2003-2006</c:v>
                </c:pt>
                <c:pt idx="1">
                  <c:v>2007-2012</c:v>
                </c:pt>
                <c:pt idx="2">
                  <c:v>2012-2020</c:v>
                </c:pt>
              </c:strCache>
            </c:strRef>
          </c:cat>
          <c:val>
            <c:numRef>
              <c:f>Hárok1!$B$66:$B$68</c:f>
              <c:numCache>
                <c:formatCode>General</c:formatCode>
                <c:ptCount val="3"/>
                <c:pt idx="0">
                  <c:v>13</c:v>
                </c:pt>
                <c:pt idx="1">
                  <c:v>23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95-481D-BFFB-2A06DFDE8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Strojné zariadenia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Mechanizmy</a:t>
            </a:r>
            <a:r>
              <a:rPr lang="sk-SK" sz="2000" b="1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 autá na </a:t>
            </a: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údržbu ciest </a:t>
            </a:r>
          </a:p>
        </c:rich>
      </c:tx>
      <c:layout>
        <c:manualLayout>
          <c:xMode val="edge"/>
          <c:yMode val="edge"/>
          <c:x val="0.27807789775614916"/>
          <c:y val="1.24432216774638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1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4231178527799909E-2"/>
          <c:y val="0.19164031055146008"/>
          <c:w val="0.90923150735076141"/>
          <c:h val="0.6437257422496038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9E-4210-BE8C-3427391D2B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9E-4210-BE8C-3427391D2BDA}"/>
              </c:ext>
            </c:extLst>
          </c:dPt>
          <c:dPt>
            <c:idx val="2"/>
            <c:bubble3D val="0"/>
            <c:explosion val="1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9E-4210-BE8C-3427391D2BDA}"/>
              </c:ext>
            </c:extLst>
          </c:dPt>
          <c:dLbls>
            <c:dLbl>
              <c:idx val="0"/>
              <c:layout>
                <c:manualLayout>
                  <c:x val="0.11596749603130943"/>
                  <c:y val="3.316169040640755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20,83%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9E-4210-BE8C-3427391D2BDA}"/>
                </c:ext>
              </c:extLst>
            </c:dLbl>
            <c:dLbl>
              <c:idx val="1"/>
              <c:layout>
                <c:manualLayout>
                  <c:x val="8.9581308315347732E-2"/>
                  <c:y val="0.1869410906665358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25,00%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9E-4210-BE8C-3427391D2BDA}"/>
                </c:ext>
              </c:extLst>
            </c:dLbl>
            <c:dLbl>
              <c:idx val="2"/>
              <c:layout>
                <c:manualLayout>
                  <c:x val="-0.54961868308134176"/>
                  <c:y val="1.308828739449408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54,17%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9E-4210-BE8C-3427391D2BD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Hárok1!$A$68:$A$70</c:f>
              <c:strCache>
                <c:ptCount val="3"/>
                <c:pt idx="0">
                  <c:v>1971-1988</c:v>
                </c:pt>
                <c:pt idx="1">
                  <c:v>1990-1998</c:v>
                </c:pt>
                <c:pt idx="2">
                  <c:v>2005-2008</c:v>
                </c:pt>
              </c:strCache>
            </c:strRef>
          </c:cat>
          <c:val>
            <c:numRef>
              <c:f>Hárok1!$B$68:$B$70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9E-4210-BE8C-3427391D2BDA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A9E-4210-BE8C-3427391D2B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A9E-4210-BE8C-3427391D2BD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A9E-4210-BE8C-3427391D2BDA}"/>
              </c:ext>
            </c:extLst>
          </c:dPt>
          <c:cat>
            <c:strRef>
              <c:f>Hárok1!$A$68:$A$70</c:f>
              <c:strCache>
                <c:ptCount val="3"/>
                <c:pt idx="0">
                  <c:v>1971-1988</c:v>
                </c:pt>
                <c:pt idx="1">
                  <c:v>1990-1998</c:v>
                </c:pt>
                <c:pt idx="2">
                  <c:v>2005-2008</c:v>
                </c:pt>
              </c:strCache>
            </c:strRef>
          </c:cat>
          <c:val>
            <c:numRef>
              <c:f>Hárok1!$C$68:$C$70</c:f>
              <c:numCache>
                <c:formatCode>0.00%</c:formatCode>
                <c:ptCount val="3"/>
                <c:pt idx="0">
                  <c:v>0.20833333333333343</c:v>
                </c:pt>
                <c:pt idx="1">
                  <c:v>0.25</c:v>
                </c:pt>
                <c:pt idx="2">
                  <c:v>0.54166666666666652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9E-4210-BE8C-3427391D2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k-S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Strojné zariadenia </a:t>
            </a:r>
          </a:p>
        </c:rich>
      </c:tx>
      <c:layout>
        <c:manualLayout>
          <c:xMode val="edge"/>
          <c:yMode val="edge"/>
          <c:x val="0.337676124735509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9.9944847202469739E-2"/>
          <c:y val="0.19110246602391209"/>
          <c:w val="0.87362343473585624"/>
          <c:h val="0.64195879004587264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B4-4FB2-BB27-D45962E8E0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B4-4FB2-BB27-D45962E8E0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B4-4FB2-BB27-D45962E8E0C7}"/>
              </c:ext>
            </c:extLst>
          </c:dPt>
          <c:dLbls>
            <c:dLbl>
              <c:idx val="0"/>
              <c:layout>
                <c:manualLayout>
                  <c:x val="-2.855171875541989E-2"/>
                  <c:y val="-7.622735300474328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27,78%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B4-4FB2-BB27-D45962E8E0C7}"/>
                </c:ext>
              </c:extLst>
            </c:dLbl>
            <c:dLbl>
              <c:idx val="1"/>
              <c:layout>
                <c:manualLayout>
                  <c:x val="0.43678119254916925"/>
                  <c:y val="-4.66805934417550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36,11%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7B4-4FB2-BB27-D45962E8E0C7}"/>
                </c:ext>
              </c:extLst>
            </c:dLbl>
            <c:dLbl>
              <c:idx val="2"/>
              <c:layout>
                <c:manualLayout>
                  <c:x val="-5.5142217905581187E-2"/>
                  <c:y val="-2.19503367875316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36,11%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7B4-4FB2-BB27-D45962E8E0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Hárok1!$A$38:$A$40</c:f>
              <c:strCache>
                <c:ptCount val="3"/>
                <c:pt idx="0">
                  <c:v>1976-1996</c:v>
                </c:pt>
                <c:pt idx="1">
                  <c:v>2005</c:v>
                </c:pt>
                <c:pt idx="2">
                  <c:v>2008-2009</c:v>
                </c:pt>
              </c:strCache>
            </c:strRef>
          </c:cat>
          <c:val>
            <c:numRef>
              <c:f>Hárok1!$B$38:$B$40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B4-4FB2-BB27-D45962E8E0C7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7B4-4FB2-BB27-D45962E8E0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7B4-4FB2-BB27-D45962E8E0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7B4-4FB2-BB27-D45962E8E0C7}"/>
              </c:ext>
            </c:extLst>
          </c:dPt>
          <c:cat>
            <c:strRef>
              <c:f>Hárok1!$A$38:$A$40</c:f>
              <c:strCache>
                <c:ptCount val="3"/>
                <c:pt idx="0">
                  <c:v>1976-1996</c:v>
                </c:pt>
                <c:pt idx="1">
                  <c:v>2005</c:v>
                </c:pt>
                <c:pt idx="2">
                  <c:v>2008-2009</c:v>
                </c:pt>
              </c:strCache>
            </c:strRef>
          </c:cat>
          <c:val>
            <c:numRef>
              <c:f>Hárok1!$C$38:$C$40</c:f>
              <c:numCache>
                <c:formatCode>0.00%</c:formatCode>
                <c:ptCount val="3"/>
                <c:pt idx="0">
                  <c:v>0.27777777777777796</c:v>
                </c:pt>
                <c:pt idx="1">
                  <c:v>0.3611111111111111</c:v>
                </c:pt>
                <c:pt idx="2">
                  <c:v>0.3611111111111111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7B4-4FB2-BB27-D45962E8E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4174806618335701"/>
          <c:y val="0.88848604828716016"/>
          <c:w val="0.44425699816157344"/>
          <c:h val="8.3091309257532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F491823-775C-A143-818A-FEC1D098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A2514D-98A6-D744-B302-348DD64C7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FD27-35CA-9941-B728-0AD097E53217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1549D5-7B70-CB44-8F54-F875C78B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2E22B3-2299-224B-B074-C75359B11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57AE-D85C-4A4B-9AE7-0D4976FFAEE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174-E9E8-F549-B520-CC85E437A14C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5D73-DFC8-A747-854F-4C5208EA41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235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199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083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57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00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7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35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5C6E-1AFF-6546-A8B2-7EF5156E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F21E0-D8C7-0A4E-A441-301877B4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B47594-4155-D44A-A6D2-474C9207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9DF5-A276-F046-82B4-C65FB2B095E9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9C5DB3-F64E-C441-BCC1-FC408CC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467CC9-8A60-554D-8F1A-DF7BAA4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F74E1-50E6-F948-8BBF-CB526A5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DEAE70-4D2D-9442-9E54-5FC1364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E4EBCC-C886-CB49-B4F1-4E1B47E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E526-FE6A-9348-832F-C6FD4BA2F328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D94437-2AA6-B740-8483-9E42A8F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19E4D-81FB-E744-BB49-0D90520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71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B7966BC-88DF-1E4E-A726-F5587DD0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BB1E555-90CA-104A-9288-38B1552F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FCE6EC-29AE-4E4E-B0E1-8E48F1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378-0DBE-2140-A501-BEC9F82DADCE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6243D6-A2FA-DE4B-A20D-80FCDAE7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4953E-3CD8-EE40-ACE3-D3674CE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630C-2DD2-A84E-8F2C-444652A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7E163B-32F3-8543-8A72-0882FCDE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282E74-C51A-6647-8F66-2E378A5A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56AC-E5EC-2C4B-AA22-1951F8ED7897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EA0EA-3469-DA44-8286-FA43A9E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34214-78A0-1E48-BC62-4DEDD6B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DBA5-4F61-9645-A09D-7385051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D0B0E-BC57-DD47-8B53-DC00556B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CA1C5-B62D-6947-A07E-7B99D0BB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7F43-26F7-074A-8873-FC52B130DD94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7E2F4F-0C1E-5E40-AFC1-C2AE1B7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FC3742-DAFE-CF4F-8B4B-4143BFA9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A2E69-219C-9F46-B3B7-EE38E1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D167C-0905-D24B-87A2-57722D98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7FF77F-B327-854A-9BC9-1B4EEEDE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D1C44A-2308-C64A-BC66-F25D112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3D-F480-8B40-A90C-5D0F70A47D35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05976F-40D1-AA48-A5B5-F5EAE1B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82B58-3197-804A-B356-8E1A81A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5A378-A6B5-3143-BB77-8918464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671B43-2C3B-3744-9C42-C6328C2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9A400-AF21-A444-89FA-09F59A0C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AF944E-3BBE-A94D-945C-AE39AA74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C2C415-7E48-8449-93E5-7EEF66CE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5D18AA8-46A5-7B47-92AD-8EAD774C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E48-02E8-3C4C-861E-B417B89044A7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08180D-5928-6A42-8F43-87F127C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C7699D-2610-B541-892B-E353297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CAC9-63D7-E04A-B4D4-DFBA11A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5CD9F93-2FD0-3241-A4B6-E0E45AB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4F9-0031-E14C-8A31-94BB03E2DDC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048381B-4579-554D-B6AF-1F7A6C0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68F109-D262-764C-AB9A-94EBAE9E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B252CD6-5A88-CC4B-9870-26AFEF4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29D4-F52F-3D4C-9741-92FAADB3419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19AC6D-F377-AE4F-A55B-1C51598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92D550-9628-7349-BB3F-A140DB6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1F2B-FEA7-9E42-949A-81256B1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045AC-6F46-AA40-8AF4-4FD9A11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530B6-2DDC-5240-A22D-0E6B1829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DE2954-741F-9248-948B-569B373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87B5-A2D0-7246-AC77-835DAF58E65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755B33-6E0E-204C-ADC7-D471279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486EA7-BBB0-3341-AF08-2EC23CB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4A68-577B-E84D-BB13-A54F1202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CED678-F37B-BD46-926A-68D3318E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08079-0931-1246-BA94-4D8A12CB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A56493-69FE-B44D-8AC7-CD6E647B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888-F75D-414A-B49D-BC1F79CFD9DC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79941-C056-584B-BFE8-AD6FFAE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44DB83-0B23-224C-8ED2-E444640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7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557AA5-C5B8-D04C-B60C-D2C61E8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2081E-28BD-A442-9FC1-95B10553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79FD66-9792-A74D-9831-83A85AA28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912F-BDB9-5F41-B10F-4FC8E450583F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F266-8C15-BC48-9009-1D9B330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42765D-A496-8147-991F-70AF58AF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kobit.sk/public/picture/zimna_udrzba/sypac_sk7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s://www.marfex.eu/image/cache/data/Kompresory/Atmos%20pojazd/PDK33CE/1-1000x1000.jpg" TargetMode="External"/><Relationship Id="rId2" Type="http://schemas.openxmlformats.org/officeDocument/2006/relationships/hyperlink" Target="https://www.brexport.sk/resize/e/1200/1200/files/ntc/ntc-rz/rezacka-spar-ntc-rz-172-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76763-ED42-8344-8595-538AC23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4" y="4239483"/>
            <a:ext cx="10901471" cy="1620000"/>
          </a:xfrm>
          <a:noFill/>
        </p:spPr>
        <p:txBody>
          <a:bodyPr anchor="ctr">
            <a:normAutofit/>
          </a:bodyPr>
          <a:lstStyle/>
          <a:p>
            <a:r>
              <a:rPr lang="sk-SK" sz="5000" b="1" dirty="0"/>
              <a:t>ÚSEK ÚDRŽBY A OPRÁV</a:t>
            </a:r>
            <a:br>
              <a:rPr lang="sk-SK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sk-SK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E8966C5-0762-2941-9F0E-7464AE472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2A7B9695-CA37-C149-801C-7534F0D6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5581001"/>
            <a:ext cx="10800000" cy="556964"/>
          </a:xfrm>
          <a:noFill/>
        </p:spPr>
        <p:txBody>
          <a:bodyPr anchor="ctr">
            <a:normAutofit/>
          </a:bodyPr>
          <a:lstStyle/>
          <a:p>
            <a:r>
              <a:rPr lang="sk-SK" dirty="0"/>
              <a:t>Ing. SIDOR BRANISLAV 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67642"/>
              </p:ext>
            </p:extLst>
          </p:nvPr>
        </p:nvGraphicFramePr>
        <p:xfrm>
          <a:off x="5797332" y="6137965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7332" y="6137965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18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51752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Vízia a cieľ Úseku údržby a opráv 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048871" y="1332896"/>
            <a:ext cx="10865223" cy="4553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Poskytnúť  cestujúcemu možnosť využívať kvalitnú infraštruktúru a doplnkové  služby,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Eliminovať havarijné úseky v cestnej sieti kraja,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Znížiť dopravnú nehodovosť v cestnej sieti kraja,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Zlepšiť automobilovú dostupnosť na území BSK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Zabezpečiť: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zimnú údržbu ciest podľa operačného plánu,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zjazdnosť komunikácií po zimnej sezóne,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bežnú údržbu komunikácií na území kraja,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plynulé a bezpečné využívanie komunikácií,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operatívne odstránenie problémov vzniknutých na cestách BSK,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kvalitné cestné spojenie v rámci jednotlivých okresov a s hl. mestom Bratislava, rekonštrukciou ciest II. a III triedy,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zvýšenie bezpečnosti dopravy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51752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Audit jestvujúceho stavu stredísk Malacky, Pezinok a Senec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38200" y="1585732"/>
            <a:ext cx="101162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+mj-lt"/>
              </a:rPr>
              <a:t>Nehnuteľnosti stredísk, garáže techniky a sklady soli nespĺňajú požiadavky na moderné, energeticky úsporné a ekologicky prevádzkované strediská 21.storočia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+mj-lt"/>
              </a:rPr>
              <a:t>Technika zimnej a bežnej údržby a strojové vybavenie je technicky a morálne </a:t>
            </a:r>
            <a:r>
              <a:rPr lang="sk-SK" sz="1600" dirty="0" err="1">
                <a:latin typeface="+mj-lt"/>
              </a:rPr>
              <a:t>zastaralé</a:t>
            </a:r>
            <a:r>
              <a:rPr lang="sk-SK" sz="1600" dirty="0">
                <a:latin typeface="+mj-lt"/>
              </a:rPr>
              <a:t>, neschopné dlhodobej bezporuchovej prevádzky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+mj-lt"/>
              </a:rPr>
              <a:t>Zabezpečenie stredisko Pezinok obslužným personálom do 31.3.2021, nutnosť zabezpečiť kompletné zabezpečenie personálom a technikou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+mj-lt"/>
              </a:rPr>
              <a:t>Majetkovo-právny problém strediska Pezinok – na svoju činnosť využíva pozemok vo vlastníctve tretej osoby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+mj-lt"/>
              </a:rPr>
              <a:t>Dlhodobo  neriešený problém bezpečnosti zamestnancov pracujúcich na ceste – nevyužívanie moderných bezpečnostných prvkov upozorňujúcich na prácu na ceste</a:t>
            </a:r>
          </a:p>
          <a:p>
            <a:pPr>
              <a:lnSpc>
                <a:spcPct val="150000"/>
              </a:lnSpc>
            </a:pPr>
            <a:endParaRPr lang="sk-SK" sz="15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k-SK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704588" y="350874"/>
            <a:ext cx="9061712" cy="786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Aktuálny stav stredísk –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sumárna tabuľka áut </a:t>
            </a:r>
            <a:r>
              <a:rPr lang="sk-SK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zimnej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údržby a personálu RCB+BSK</a:t>
            </a:r>
            <a:endParaRPr lang="sk-SK" sz="26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0" y="6102400"/>
            <a:ext cx="1587500" cy="542876"/>
          </a:xfrm>
          <a:prstGeom prst="rect">
            <a:avLst/>
          </a:prstGeom>
          <a:effectLst/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04566"/>
              </p:ext>
            </p:extLst>
          </p:nvPr>
        </p:nvGraphicFramePr>
        <p:xfrm>
          <a:off x="704592" y="1414130"/>
          <a:ext cx="10852998" cy="249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13">
                  <a:extLst>
                    <a:ext uri="{9D8B030D-6E8A-4147-A177-3AD203B41FA5}">
                      <a16:colId xmlns:a16="http://schemas.microsoft.com/office/drawing/2014/main" val="1723594404"/>
                    </a:ext>
                  </a:extLst>
                </a:gridCol>
                <a:gridCol w="1382232">
                  <a:extLst>
                    <a:ext uri="{9D8B030D-6E8A-4147-A177-3AD203B41FA5}">
                      <a16:colId xmlns:a16="http://schemas.microsoft.com/office/drawing/2014/main" val="26063293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21441330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337630902"/>
                    </a:ext>
                  </a:extLst>
                </a:gridCol>
                <a:gridCol w="1924493">
                  <a:extLst>
                    <a:ext uri="{9D8B030D-6E8A-4147-A177-3AD203B41FA5}">
                      <a16:colId xmlns:a16="http://schemas.microsoft.com/office/drawing/2014/main" val="4262866822"/>
                    </a:ext>
                  </a:extLst>
                </a:gridCol>
                <a:gridCol w="2147776">
                  <a:extLst>
                    <a:ext uri="{9D8B030D-6E8A-4147-A177-3AD203B41FA5}">
                      <a16:colId xmlns:a16="http://schemas.microsoft.com/office/drawing/2014/main" val="3266573958"/>
                    </a:ext>
                  </a:extLst>
                </a:gridCol>
              </a:tblGrid>
              <a:tr h="63671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SÚČASNOSŤ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POTREBA RSC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52771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STREDISKO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PRACOVNÍCI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VOZIDLÁ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ZNAČKA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PRACOVNÍCI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VOZIDLÁ (nové)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18882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ctr"/>
                      <a:r>
                        <a:rPr lang="sk-SK" i="1" dirty="0"/>
                        <a:t>PEZINOK  BA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4xTatra, </a:t>
                      </a:r>
                      <a:r>
                        <a:rPr lang="sk-SK" dirty="0" err="1"/>
                        <a:t>Praga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95123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ctr"/>
                      <a:r>
                        <a:rPr lang="sk-SK" i="1" dirty="0"/>
                        <a:t>MALACKY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2xUnimog,</a:t>
                      </a:r>
                      <a:r>
                        <a:rPr lang="sk-SK" baseline="0" dirty="0"/>
                        <a:t> Tatra, M-</a:t>
                      </a:r>
                      <a:r>
                        <a:rPr lang="sk-SK" baseline="0" dirty="0" err="1"/>
                        <a:t>Actros</a:t>
                      </a:r>
                      <a:r>
                        <a:rPr lang="sk-SK" baseline="0" dirty="0"/>
                        <a:t>, MAN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8572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ctr"/>
                      <a:r>
                        <a:rPr lang="sk-SK" i="1" dirty="0"/>
                        <a:t>SENEC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2xM-Actros,</a:t>
                      </a:r>
                      <a:r>
                        <a:rPr lang="sk-SK" baseline="0" dirty="0"/>
                        <a:t> MAN, Š706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03938"/>
                  </a:ext>
                </a:extLst>
              </a:tr>
            </a:tbl>
          </a:graphicData>
        </a:graphic>
      </p:graphicFrame>
      <p:sp>
        <p:nvSpPr>
          <p:cNvPr id="15" name="BlokTextu 14"/>
          <p:cNvSpPr txBox="1"/>
          <p:nvPr/>
        </p:nvSpPr>
        <p:spPr>
          <a:xfrm>
            <a:off x="704588" y="3911941"/>
            <a:ext cx="10940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dirty="0"/>
          </a:p>
          <a:p>
            <a:pPr algn="just"/>
            <a:r>
              <a:rPr lang="sk-SK" dirty="0"/>
              <a:t>Stav techniky vo vlastníctve RCB a BSK, ktorú prevezme RSC, keďže nemá inú možnosť, je na hranici životnosti odhadovanej v mesiacoch, </a:t>
            </a:r>
            <a:r>
              <a:rPr lang="sk-SK" b="1" dirty="0"/>
              <a:t>bude potrebné investovať do generálnych opráv v sume cca 1.120.000,-€ pre zabezpečenie údržby pre zimnú sezónu 2021/2022. Zo súčasného vozového parku v počte 14 ks dožíva 10 ks (životnosť, potreba GO, chýbajúce STK atď.) </a:t>
            </a:r>
            <a:r>
              <a:rPr lang="sk-SK" dirty="0"/>
              <a:t>Potreba začatia GO uvedených vozidiel je ASAP, lebo doba trvania GO je 4-5 mesiacov.</a:t>
            </a:r>
          </a:p>
          <a:p>
            <a:pPr algn="just"/>
            <a:r>
              <a:rPr lang="sk-SK" dirty="0"/>
              <a:t>Generálne opravy sú nutné aj z pohľadu bezpečnosti a ochrany zdravia pri práci.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ĺžnik 16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1069759" y="4196018"/>
            <a:ext cx="4888637" cy="1642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u="sng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6" name="Zaoblený obdĺžnik 15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6226136" y="4203617"/>
            <a:ext cx="4888637" cy="1646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u="sng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775" y="4226498"/>
            <a:ext cx="4328379" cy="1313224"/>
          </a:xfrm>
        </p:spPr>
        <p:txBody>
          <a:bodyPr>
            <a:normAutofit/>
          </a:bodyPr>
          <a:lstStyle/>
          <a:p>
            <a:r>
              <a:rPr lang="pl-PL" sz="1600" b="1" i="0" u="none" strike="noStrike" dirty="0">
                <a:solidFill>
                  <a:srgbClr val="000000"/>
                </a:solidFill>
                <a:effectLst/>
              </a:rPr>
              <a:t>Z 29 strojných zariadení je: </a:t>
            </a:r>
            <a:br>
              <a:rPr lang="pl-PL" sz="1600" b="0" i="0" u="none" strike="noStrike" dirty="0">
                <a:solidFill>
                  <a:srgbClr val="000000"/>
                </a:solidFill>
                <a:effectLst/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33,33% zaradených v rokoch 2003-2006, </a:t>
            </a:r>
            <a:r>
              <a:rPr lang="pl-PL" sz="1600" dirty="0">
                <a:solidFill>
                  <a:srgbClr val="000000"/>
                </a:solidFill>
              </a:rPr>
              <a:t>stroje staršie ako 15 rokov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58,97% v rokoch 2007-2012  </a:t>
            </a:r>
            <a:br>
              <a:rPr lang="pl-PL" sz="1600" b="0" i="0" u="none" strike="noStrike" dirty="0">
                <a:solidFill>
                  <a:srgbClr val="000000"/>
                </a:solidFill>
                <a:effectLst/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7,69%    v rokoch 2018-2020.</a:t>
            </a:r>
            <a:r>
              <a:rPr lang="pl-PL" sz="1600" dirty="0"/>
              <a:t> </a:t>
            </a:r>
            <a:endParaRPr lang="sk-SK" sz="1600" dirty="0"/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EDF9FE7-733F-45D7-AC01-8AD9AC41E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68587"/>
              </p:ext>
            </p:extLst>
          </p:nvPr>
        </p:nvGraphicFramePr>
        <p:xfrm>
          <a:off x="659757" y="1157468"/>
          <a:ext cx="5554098" cy="30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32EBD00-4637-4384-89DC-11F4FD9B24C4}"/>
              </a:ext>
            </a:extLst>
          </p:cNvPr>
          <p:cNvGraphicFramePr>
            <a:graphicFrameLocks/>
          </p:cNvGraphicFramePr>
          <p:nvPr/>
        </p:nvGraphicFramePr>
        <p:xfrm>
          <a:off x="5958396" y="542082"/>
          <a:ext cx="5535265" cy="367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757175" y="209117"/>
            <a:ext cx="10515600" cy="867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Mechanizmy údržby ciest a strojné zariadenia – podľa veku</a:t>
            </a:r>
          </a:p>
          <a:p>
            <a:pPr algn="ctr"/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(prevod z RCB na RSC)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E5951A5-0F7A-441A-B509-3B0730472126}"/>
              </a:ext>
            </a:extLst>
          </p:cNvPr>
          <p:cNvSpPr txBox="1">
            <a:spLocks/>
          </p:cNvSpPr>
          <p:nvPr/>
        </p:nvSpPr>
        <p:spPr>
          <a:xfrm>
            <a:off x="6213855" y="5231337"/>
            <a:ext cx="4888637" cy="78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Vyše 90% strojných zariadení je starších než 8 rokov.</a:t>
            </a: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1477618" y="4245386"/>
            <a:ext cx="4328378" cy="129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/>
              <a:t>Z 19 mechanizmov pre údržbu ciest je: </a:t>
            </a:r>
          </a:p>
          <a:p>
            <a:r>
              <a:rPr lang="pl-PL" sz="1600" dirty="0"/>
              <a:t>31,58 % zaradených v rokoch 1986-2006, mechnizmy a autá staršie ako 15 rokov</a:t>
            </a:r>
            <a:r>
              <a:rPr lang="pl-PL" sz="1600" dirty="0">
                <a:highlight>
                  <a:srgbClr val="FFFF00"/>
                </a:highlight>
              </a:rPr>
              <a:t> </a:t>
            </a:r>
          </a:p>
          <a:p>
            <a:r>
              <a:rPr lang="pl-PL" sz="1600" dirty="0"/>
              <a:t>42,11% v rokoch 2012-2014 </a:t>
            </a:r>
            <a:br>
              <a:rPr lang="pl-PL" sz="1600" dirty="0"/>
            </a:br>
            <a:r>
              <a:rPr lang="pl-PL" sz="1600" dirty="0"/>
              <a:t>26,32%  v rokoch 2016-2018.</a:t>
            </a:r>
            <a:endParaRPr lang="sk-SK" sz="1600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8A9FF27-F4D3-4036-AD05-7C6A787B727D}"/>
              </a:ext>
            </a:extLst>
          </p:cNvPr>
          <p:cNvSpPr txBox="1">
            <a:spLocks/>
          </p:cNvSpPr>
          <p:nvPr/>
        </p:nvSpPr>
        <p:spPr>
          <a:xfrm>
            <a:off x="1069759" y="5384936"/>
            <a:ext cx="4888637" cy="51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Takmer 75% mechanizmov je starších než 6 rokov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k-SK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9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ĺžnik 19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6213855" y="4401228"/>
            <a:ext cx="4888637" cy="1449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u="sng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9" name="Zaoblený obdĺžnik 18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1071218" y="4401228"/>
            <a:ext cx="4888637" cy="1449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u="sng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86" y="4506755"/>
            <a:ext cx="4328379" cy="987507"/>
          </a:xfrm>
        </p:spPr>
        <p:txBody>
          <a:bodyPr>
            <a:normAutofit/>
          </a:bodyPr>
          <a:lstStyle/>
          <a:p>
            <a:r>
              <a:rPr lang="pl-PL" sz="1600" b="1" i="0" u="none" strike="noStrike" dirty="0">
                <a:solidFill>
                  <a:srgbClr val="000000"/>
                </a:solidFill>
                <a:effectLst/>
              </a:rPr>
              <a:t>Z 36 strojných zariadení je:</a:t>
            </a:r>
            <a:br>
              <a:rPr lang="pl-PL" sz="1600" b="0" i="0" u="none" strike="noStrike" dirty="0">
                <a:solidFill>
                  <a:srgbClr val="000000"/>
                </a:solidFill>
                <a:effectLst/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27,78% zaradených v rokoch 1976-1996, </a:t>
            </a:r>
            <a:br>
              <a:rPr lang="pl-PL" sz="1600" b="0" i="0" u="none" strike="noStrike" dirty="0">
                <a:solidFill>
                  <a:srgbClr val="000000"/>
                </a:solidFill>
                <a:effectLst/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36,11% v roku 2005 a</a:t>
            </a:r>
            <a:br>
              <a:rPr lang="pl-PL" sz="1600" b="0" i="0" u="none" strike="noStrike" dirty="0">
                <a:solidFill>
                  <a:srgbClr val="000000"/>
                </a:solidFill>
                <a:effectLst/>
              </a:rPr>
            </a:b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36,11% v rokoch 2008-2009.</a:t>
            </a:r>
            <a:r>
              <a:rPr lang="pl-PL" sz="1600" dirty="0"/>
              <a:t> </a:t>
            </a:r>
            <a:endParaRPr lang="sk-SK" sz="1600" dirty="0"/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32EBD00-4637-4384-89DC-11F4FD9B24C4}"/>
              </a:ext>
            </a:extLst>
          </p:cNvPr>
          <p:cNvGraphicFramePr>
            <a:graphicFrameLocks/>
          </p:cNvGraphicFramePr>
          <p:nvPr/>
        </p:nvGraphicFramePr>
        <p:xfrm>
          <a:off x="6267087" y="1363808"/>
          <a:ext cx="4240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Nadpis 1">
            <a:extLst>
              <a:ext uri="{FF2B5EF4-FFF2-40B4-BE49-F238E27FC236}">
                <a16:creationId xmlns:a16="http://schemas.microsoft.com/office/drawing/2014/main" id="{3E5951A5-0F7A-441A-B509-3B0730472126}"/>
              </a:ext>
            </a:extLst>
          </p:cNvPr>
          <p:cNvSpPr txBox="1">
            <a:spLocks/>
          </p:cNvSpPr>
          <p:nvPr/>
        </p:nvSpPr>
        <p:spPr>
          <a:xfrm>
            <a:off x="6201665" y="5471545"/>
            <a:ext cx="4888637" cy="32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Všetky strojné zariadenia sú staršie než 11 rokov.</a:t>
            </a: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1538578" y="4474843"/>
            <a:ext cx="4328378" cy="113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i="0" u="none" strike="noStrike" dirty="0">
                <a:solidFill>
                  <a:srgbClr val="000000"/>
                </a:solidFill>
                <a:effectLst/>
              </a:rPr>
              <a:t>Z 24 mechanizmov údržby ciest je:</a:t>
            </a:r>
          </a:p>
          <a:p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20,83 % zaradených v rokoch 1971-1988, 25% v rokoch 1990-1998 a</a:t>
            </a:r>
          </a:p>
          <a:p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54,17%  v rokoch 2005-2008.</a:t>
            </a:r>
            <a:r>
              <a:rPr lang="pl-PL" sz="1600" dirty="0"/>
              <a:t> </a:t>
            </a:r>
            <a:endParaRPr lang="sk-SK" sz="1600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8A9FF27-F4D3-4036-AD05-7C6A787B727D}"/>
              </a:ext>
            </a:extLst>
          </p:cNvPr>
          <p:cNvSpPr txBox="1">
            <a:spLocks/>
          </p:cNvSpPr>
          <p:nvPr/>
        </p:nvSpPr>
        <p:spPr>
          <a:xfrm>
            <a:off x="1133119" y="5443462"/>
            <a:ext cx="4888637" cy="4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Všetky mechanizmy sú staršie než 12 rokov</a:t>
            </a: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k-SK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F67E717D-BD55-4F4C-AA05-D381083B2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283674"/>
              </p:ext>
            </p:extLst>
          </p:nvPr>
        </p:nvGraphicFramePr>
        <p:xfrm>
          <a:off x="468374" y="1045099"/>
          <a:ext cx="6044185" cy="332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80E79D3D-5AC1-445C-B881-FACACE272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628610"/>
              </p:ext>
            </p:extLst>
          </p:nvPr>
        </p:nvGraphicFramePr>
        <p:xfrm>
          <a:off x="5588000" y="1076443"/>
          <a:ext cx="5765800" cy="312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757175" y="209117"/>
            <a:ext cx="10515600" cy="867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Mechanizmy údržby ciest a strojné zariadenia podľa veku</a:t>
            </a:r>
          </a:p>
          <a:p>
            <a:pPr algn="ctr"/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(prevod z BSK na RSC)</a:t>
            </a:r>
          </a:p>
        </p:txBody>
      </p:sp>
    </p:spTree>
    <p:extLst>
      <p:ext uri="{BB962C8B-B14F-4D97-AF65-F5344CB8AC3E}">
        <p14:creationId xmlns:p14="http://schemas.microsoft.com/office/powerpoint/2010/main" val="191908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51752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Kroky na dosiahnutie cieľov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031938" y="1224996"/>
            <a:ext cx="10897792" cy="454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+mj-lt"/>
              </a:rPr>
              <a:t>Obstaranie novej techniky na základe dlhodobého plánu obnovy techniky, s jej využitím počas celej sezóny </a:t>
            </a:r>
          </a:p>
          <a:p>
            <a:endParaRPr lang="sk-SK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+mj-lt"/>
              </a:rPr>
              <a:t>V prípade, že sa nepodarí obstarať novú techniku pre sez.21/22, ako náhradné riešenie uvádzame potrebu finančných prostriedkov v prípade nezabezpečenia potrebnej techniky na zimnú údržbu na zimu 2021/2022 – investície do generálnych opráv a nájmu techniky</a:t>
            </a:r>
          </a:p>
          <a:p>
            <a:endParaRPr lang="sk-SK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+mj-lt"/>
              </a:rPr>
              <a:t>Audit strediska v Pezinku s možnosťami obnovenia spôsobilosti ako plnoprávneho strediska RSC, alebo jeho úplné zrušenie, či nahradenie na výhodnejšom mieste, s možnosťou zabezpečovania údržby z menšieho počtu stredísk, ako aj preverenia jestvujúcich okruhov zimnej údržby s obmedzením jalových kilometrov vozidiel zimnej údržby</a:t>
            </a:r>
            <a:endParaRPr lang="sk-SK" sz="1500" dirty="0">
              <a:highlight>
                <a:srgbClr val="FFFF00"/>
              </a:highlight>
              <a:latin typeface="+mj-lt"/>
            </a:endParaRPr>
          </a:p>
          <a:p>
            <a:endParaRPr lang="sk-SK" sz="2000" dirty="0">
              <a:latin typeface="+mj-lt"/>
            </a:endParaRPr>
          </a:p>
          <a:p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sk-SK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099360"/>
              </p:ext>
            </p:extLst>
          </p:nvPr>
        </p:nvGraphicFramePr>
        <p:xfrm>
          <a:off x="10617201" y="1955800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7201" y="1955800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7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247316"/>
            <a:ext cx="10515600" cy="54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Príklady modernej techniky, ktorú chceme zabezpečiť pre strediská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E5951A5-0F7A-441A-B509-3B0730472126}"/>
              </a:ext>
            </a:extLst>
          </p:cNvPr>
          <p:cNvSpPr txBox="1">
            <a:spLocks/>
          </p:cNvSpPr>
          <p:nvPr/>
        </p:nvSpPr>
        <p:spPr>
          <a:xfrm>
            <a:off x="1091953" y="5629127"/>
            <a:ext cx="9774829" cy="31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sk-SK" sz="13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Potreba základného strojového vybavenia každého strediska by mala zohľadňovať ich maximálne využívanie tak počas bežnej ako aj zimnej údržby. 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990600" y="1094070"/>
            <a:ext cx="3359458" cy="5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Základňa – PODVOZOK s viacúčelovou hydraulikou - nákladné vozidlo – sypač + čelne nesená radlica +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sklápač</a:t>
            </a:r>
            <a:endParaRPr lang="sk-SK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ok 17" descr="Sypač chemických a inertných materiálov SK 7, 8">
            <a:hlinkClick r:id="rId3" tooltip="&quot; Sypač chemických a inertných materiálov SK 7, 8&quot;"/>
            <a:extLst>
              <a:ext uri="{FF2B5EF4-FFF2-40B4-BE49-F238E27FC236}">
                <a16:creationId xmlns:a16="http://schemas.microsoft.com/office/drawing/2014/main" id="{57CF9DDD-863B-40F6-9AC4-60E30C7F27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0736"/>
            <a:ext cx="3164150" cy="19686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A3D0AAFD-D4CB-4F18-89F2-63C9725805F8}"/>
              </a:ext>
            </a:extLst>
          </p:cNvPr>
          <p:cNvSpPr txBox="1">
            <a:spLocks/>
          </p:cNvSpPr>
          <p:nvPr/>
        </p:nvSpPr>
        <p:spPr>
          <a:xfrm>
            <a:off x="8184223" y="1033334"/>
            <a:ext cx="3164151" cy="54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Nadstavba na podvozok –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zametacia</a:t>
            </a: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+ prídavné ramená kefy + zadné sacie zariadenie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748C581D-E0AE-45F7-9030-87189DBAAC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25" y="1701449"/>
            <a:ext cx="3164150" cy="196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5FCB0282-4044-4913-AF93-575E4C5D4B0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25" y="1634490"/>
            <a:ext cx="2989671" cy="203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260DDD8F-FA56-41E6-8181-84406F2B0AF9}"/>
              </a:ext>
            </a:extLst>
          </p:cNvPr>
          <p:cNvSpPr txBox="1">
            <a:spLocks/>
          </p:cNvSpPr>
          <p:nvPr/>
        </p:nvSpPr>
        <p:spPr>
          <a:xfrm>
            <a:off x="4768346" y="1033334"/>
            <a:ext cx="3262913" cy="54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Nadstavba na podvozok – nerezová korba na asfaltový betón –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vyspravenie</a:t>
            </a: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povrchu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414559E6-0749-47B4-864E-37AE947A72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29426"/>
            <a:ext cx="2830736" cy="194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E6948ED-B318-4CC5-B1E3-6719A976609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03" y="3670139"/>
            <a:ext cx="2989671" cy="19686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5B913364-7B25-4384-A4C7-44FFB3CF079A}"/>
              </a:ext>
            </a:extLst>
          </p:cNvPr>
          <p:cNvSpPr txBox="1">
            <a:spLocks/>
          </p:cNvSpPr>
          <p:nvPr/>
        </p:nvSpPr>
        <p:spPr>
          <a:xfrm>
            <a:off x="3821336" y="5037861"/>
            <a:ext cx="1479869" cy="5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Prídavné zariadenie,           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kosačkové</a:t>
            </a: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ramená</a:t>
            </a: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163B8DB5-8D5C-4F09-97AC-C71DD8F0492C}"/>
              </a:ext>
            </a:extLst>
          </p:cNvPr>
          <p:cNvSpPr txBox="1">
            <a:spLocks/>
          </p:cNvSpPr>
          <p:nvPr/>
        </p:nvSpPr>
        <p:spPr>
          <a:xfrm>
            <a:off x="6036839" y="4979905"/>
            <a:ext cx="2321864" cy="5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Prídavné zariadenie k podvozku – WAP systém na čistenie smerových stĺpov, ZDZ</a:t>
            </a:r>
          </a:p>
        </p:txBody>
      </p:sp>
    </p:spTree>
    <p:extLst>
      <p:ext uri="{BB962C8B-B14F-4D97-AF65-F5344CB8AC3E}">
        <p14:creationId xmlns:p14="http://schemas.microsoft.com/office/powerpoint/2010/main" val="326654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6" descr="Profesionálna rezačka škár do hĺbky 170 mm NTC RZ">
            <a:hlinkClick r:id="rId2" tgtFrame="&quot;_blank&quot;" tooltip="&quot;Profesionálna rezačka škár do hĺbky 170 mm NTC RZ&quot;"/>
            <a:extLst>
              <a:ext uri="{FF2B5EF4-FFF2-40B4-BE49-F238E27FC236}">
                <a16:creationId xmlns:a16="http://schemas.microsoft.com/office/drawing/2014/main" id="{58EED7EE-84B6-4243-A239-D48C5016C2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20088" r="6257" b="4731"/>
          <a:stretch>
            <a:fillRect/>
          </a:stretch>
        </p:blipFill>
        <p:spPr bwMode="auto">
          <a:xfrm>
            <a:off x="5017809" y="1269552"/>
            <a:ext cx="2806814" cy="22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8538611-AE75-4801-8555-664ABE2953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59" y="2456323"/>
            <a:ext cx="2209800" cy="311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ok 27" descr="Kärcher  MIC 35">
            <a:extLst>
              <a:ext uri="{FF2B5EF4-FFF2-40B4-BE49-F238E27FC236}">
                <a16:creationId xmlns:a16="http://schemas.microsoft.com/office/drawing/2014/main" id="{0E14CBCE-D01B-4C7E-89DA-271A5D11E1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2" y="912318"/>
            <a:ext cx="2892687" cy="265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Nadpis 1">
            <a:extLst>
              <a:ext uri="{FF2B5EF4-FFF2-40B4-BE49-F238E27FC236}">
                <a16:creationId xmlns:a16="http://schemas.microsoft.com/office/drawing/2014/main" id="{3E5951A5-0F7A-441A-B509-3B0730472126}"/>
              </a:ext>
            </a:extLst>
          </p:cNvPr>
          <p:cNvSpPr txBox="1">
            <a:spLocks/>
          </p:cNvSpPr>
          <p:nvPr/>
        </p:nvSpPr>
        <p:spPr>
          <a:xfrm>
            <a:off x="1091953" y="5575177"/>
            <a:ext cx="9774829" cy="31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sk-SK" sz="13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Potreba základného strojového vybavenia každého strediska by mala zohľadňovať ich maximálne využívanie tak počas bežnej ako aj zimnej údržby. 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1254807" y="3750265"/>
            <a:ext cx="3359458" cy="311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Vibračný valec min. 1,0 t</a:t>
            </a:r>
            <a:endParaRPr lang="sk-SK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5B913364-7B25-4384-A4C7-44FFB3CF079A}"/>
              </a:ext>
            </a:extLst>
          </p:cNvPr>
          <p:cNvSpPr txBox="1">
            <a:spLocks/>
          </p:cNvSpPr>
          <p:nvPr/>
        </p:nvSpPr>
        <p:spPr>
          <a:xfrm>
            <a:off x="9425130" y="3750265"/>
            <a:ext cx="2181436" cy="5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Vozidlo na striekanie vodorovného dopravného značenia</a:t>
            </a: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163B8DB5-8D5C-4F09-97AC-C71DD8F0492C}"/>
              </a:ext>
            </a:extLst>
          </p:cNvPr>
          <p:cNvSpPr txBox="1">
            <a:spLocks/>
          </p:cNvSpPr>
          <p:nvPr/>
        </p:nvSpPr>
        <p:spPr>
          <a:xfrm>
            <a:off x="3501979" y="1656080"/>
            <a:ext cx="2321864" cy="814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Malá komunálna technika na cyklotrasy – s prídavným zariadením –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kosačkové</a:t>
            </a: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rameno, </a:t>
            </a:r>
            <a:r>
              <a:rPr lang="sk-SK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zametacia</a:t>
            </a: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metla s nadstavbou</a:t>
            </a:r>
          </a:p>
        </p:txBody>
      </p:sp>
      <p:pic>
        <p:nvPicPr>
          <p:cNvPr id="24" name="Obrázok 23" descr="pojazdný dieslový kompresor ATMOS Kubota PDK 33 CE">
            <a:hlinkClick r:id="rId7" tooltip="&quot;pojazdný dieslový kompresor ATMOS Kubota PDK 33 CE&quot;"/>
            <a:extLst>
              <a:ext uri="{FF2B5EF4-FFF2-40B4-BE49-F238E27FC236}">
                <a16:creationId xmlns:a16="http://schemas.microsoft.com/office/drawing/2014/main" id="{BC9A8AB3-63EB-4392-BA76-5438CD94920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11985"/>
          <a:stretch>
            <a:fillRect/>
          </a:stretch>
        </p:blipFill>
        <p:spPr bwMode="auto">
          <a:xfrm>
            <a:off x="8324030" y="1206265"/>
            <a:ext cx="3282536" cy="217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101713DA-E452-4AAB-97C4-82AA8A6567C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45" y="3134006"/>
            <a:ext cx="3632170" cy="239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2774" y="247316"/>
            <a:ext cx="10515600" cy="54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Príklady moderného strojového </a:t>
            </a:r>
            <a:r>
              <a:rPr lang="sk-SK" sz="2800" b="1">
                <a:solidFill>
                  <a:schemeClr val="accent1">
                    <a:lumMod val="75000"/>
                  </a:schemeClr>
                </a:solidFill>
              </a:rPr>
              <a:t>vybavenia stredísk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260DDD8F-FA56-41E6-8181-84406F2B0AF9}"/>
              </a:ext>
            </a:extLst>
          </p:cNvPr>
          <p:cNvSpPr txBox="1">
            <a:spLocks/>
          </p:cNvSpPr>
          <p:nvPr/>
        </p:nvSpPr>
        <p:spPr>
          <a:xfrm>
            <a:off x="4561710" y="3382949"/>
            <a:ext cx="3262913" cy="367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Vyrezávač živičných vozoviek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A3D0AAFD-D4CB-4F18-89F2-63C9725805F8}"/>
              </a:ext>
            </a:extLst>
          </p:cNvPr>
          <p:cNvSpPr txBox="1">
            <a:spLocks/>
          </p:cNvSpPr>
          <p:nvPr/>
        </p:nvSpPr>
        <p:spPr>
          <a:xfrm>
            <a:off x="6421216" y="2729502"/>
            <a:ext cx="2915824" cy="367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sk-SK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Pojazdný kompresor</a:t>
            </a:r>
          </a:p>
        </p:txBody>
      </p:sp>
    </p:spTree>
    <p:extLst>
      <p:ext uri="{BB962C8B-B14F-4D97-AF65-F5344CB8AC3E}">
        <p14:creationId xmlns:p14="http://schemas.microsoft.com/office/powerpoint/2010/main" val="116654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467834" y="953882"/>
            <a:ext cx="9027040" cy="48408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u="sng" dirty="0">
              <a:solidFill>
                <a:schemeClr val="bg1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979728" y="41746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Predmet činnosti Úseku údržby a opráv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979728" y="1073889"/>
            <a:ext cx="8291863" cy="472085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Bežná údržba komunikácií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Čistenie vozoviek, krajníc </a:t>
            </a:r>
            <a:r>
              <a:rPr lang="sk-SK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Čistenie a údržba priekop, rigolov, priepustov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k-SK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Vysprávky</a:t>
            </a: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povrchu rôznym </a:t>
            </a:r>
            <a:r>
              <a:rPr lang="sk-SK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spôsobom, zalievanie trhlín, ú</a:t>
            </a: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medzníkov a </a:t>
            </a:r>
            <a:r>
              <a:rPr lang="sk-SK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obrubníkov, údržba, zrezávanie krajníc, č</a:t>
            </a: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istenie a údržba cestnej kanalizácie, vpustov, šácht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Zriadenie, čistenie, oprava, výmena a likvidácia zvislého dopravného značenia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Vodorovné dopravné značenie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Údržba a opravy oceľových zvodidiel, zábradlí, smerových stĺpov, zrkadiel, údržba a čistenie odstavných plôch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Starostlivosť o stromy, kry, trávnaté porasty, likvidácia divokých skládok, separácia odpadu, uskladnenie odpadu na verejných skládkach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Odstraňovanie následkov havárií a mimoriadnych udalostí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Zriadenie a likvidácia čiastočnej uzávierky, označenie prekážky na vozovke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Prehliadky a dozor nad cestami</a:t>
            </a:r>
          </a:p>
        </p:txBody>
      </p:sp>
    </p:spTree>
    <p:extLst>
      <p:ext uri="{BB962C8B-B14F-4D97-AF65-F5344CB8AC3E}">
        <p14:creationId xmlns:p14="http://schemas.microsoft.com/office/powerpoint/2010/main" val="18314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1020726" y="1097031"/>
            <a:ext cx="9431080" cy="42511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u="sng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21" y="1074080"/>
            <a:ext cx="8697432" cy="449738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k-SK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Bežná údržba mostov</a:t>
            </a:r>
            <a:br>
              <a:rPr lang="sk-SK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Čistenie stavby mosta, územia pod mostom, krajníc, kosenie a výrub krovia pod mostom</a:t>
            </a: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Údržba stálych zariadení v nosnej konštrukcii mosta, čistenie a údržba mostných diaľničných uzáverov, </a:t>
            </a: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vysprávky</a:t>
            </a:r>
            <a: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vozovky, chodníkov, omietok a krycích vrstiev</a:t>
            </a: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Čistenie a údržba bezpečnostných zariadení (zábradlia, zvodidlá)</a:t>
            </a: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Údržba, opravy a výmena tabuliek s evidenčným číslom, prehliadky mostov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44640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Predmet činnosti Úseku údržby a opráv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55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1020726" y="1244009"/>
            <a:ext cx="9431080" cy="442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u="sng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21" y="1310169"/>
            <a:ext cx="8697432" cy="4356983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2000" b="1" dirty="0">
                <a:ea typeface="Calibri" panose="020F0502020204030204" pitchFamily="34" charset="0"/>
              </a:rPr>
              <a:t>Bežná údržba v rámci  platnej legislatívy</a:t>
            </a:r>
            <a:br>
              <a:rPr lang="sk-SK" sz="2000" dirty="0">
                <a:ea typeface="Calibri" panose="020F0502020204030204" pitchFamily="34" charset="0"/>
              </a:rPr>
            </a:br>
            <a:br>
              <a:rPr lang="sk-SK" sz="1600" dirty="0">
                <a:ea typeface="Calibri" panose="020F0502020204030204" pitchFamily="34" charset="0"/>
              </a:rPr>
            </a:br>
            <a:r>
              <a:rPr lang="sk-SK" sz="1600" dirty="0">
                <a:ea typeface="Calibri" panose="020F0502020204030204" pitchFamily="34" charset="0"/>
              </a:rPr>
              <a:t>Lokálna údržba vozoviek, opravy výtlkov a trhlín v dĺžke menej ako 30m, lokálne opravy </a:t>
            </a:r>
            <a:r>
              <a:rPr lang="sk-SK" sz="1600" dirty="0" err="1">
                <a:ea typeface="Calibri" panose="020F0502020204030204" pitchFamily="34" charset="0"/>
              </a:rPr>
              <a:t>obrusných</a:t>
            </a:r>
            <a:r>
              <a:rPr lang="sk-SK" sz="1600" dirty="0">
                <a:ea typeface="Calibri" panose="020F0502020204030204" pitchFamily="34" charset="0"/>
              </a:rPr>
              <a:t> a ložných vrstiev asfaltových vozoviek či </a:t>
            </a:r>
            <a:r>
              <a:rPr lang="sk-SK" sz="1600" dirty="0" err="1">
                <a:ea typeface="Calibri" panose="020F0502020204030204" pitchFamily="34" charset="0"/>
              </a:rPr>
              <a:t>vysprávky</a:t>
            </a:r>
            <a:r>
              <a:rPr lang="sk-SK" sz="1600" dirty="0">
                <a:ea typeface="Calibri" panose="020F0502020204030204" pitchFamily="34" charset="0"/>
              </a:rPr>
              <a:t> výtlkov, tzv. ľahkú údržbu ciest do hĺbky 5 – 7 cm </a:t>
            </a:r>
            <a:br>
              <a:rPr lang="sk-SK" sz="1600" dirty="0">
                <a:ea typeface="Calibri" panose="020F0502020204030204" pitchFamily="34" charset="0"/>
              </a:rPr>
            </a:br>
            <a:r>
              <a:rPr lang="sk-SK" sz="1600" dirty="0">
                <a:ea typeface="Calibri" panose="020F0502020204030204" pitchFamily="34" charset="0"/>
              </a:rPr>
              <a:t> </a:t>
            </a:r>
            <a:br>
              <a:rPr lang="sk-SK" sz="1600" dirty="0">
                <a:ea typeface="Calibri" panose="020F0502020204030204" pitchFamily="34" charset="0"/>
              </a:rPr>
            </a:br>
            <a:r>
              <a:rPr lang="sk-SK" sz="1600" dirty="0">
                <a:ea typeface="Calibri" panose="020F0502020204030204" pitchFamily="34" charset="0"/>
              </a:rPr>
              <a:t>Údržba krajníc, cestného vybavenia (najmä dopravného značenia, zvodidiel či tlmičov nárazov), odvodňovacích zariadení či svahov zemného telesa</a:t>
            </a:r>
            <a:br>
              <a:rPr lang="sk-SK" sz="1600" dirty="0">
                <a:ea typeface="Calibri" panose="020F0502020204030204" pitchFamily="34" charset="0"/>
              </a:rPr>
            </a:br>
            <a:br>
              <a:rPr lang="sk-SK" sz="1600" dirty="0">
                <a:ea typeface="Calibri" panose="020F0502020204030204" pitchFamily="34" charset="0"/>
              </a:rPr>
            </a:br>
            <a:r>
              <a:rPr lang="sk-SK" sz="1600" dirty="0">
                <a:ea typeface="Calibri" panose="020F0502020204030204" pitchFamily="34" charset="0"/>
              </a:rPr>
              <a:t>Údržba cestnej zelene a čistenie komunikácií </a:t>
            </a:r>
            <a:br>
              <a:rPr lang="sk-SK" sz="1600" dirty="0">
                <a:ea typeface="Calibri" panose="020F0502020204030204" pitchFamily="34" charset="0"/>
              </a:rPr>
            </a:br>
            <a:br>
              <a:rPr lang="sk-SK" sz="1600" dirty="0">
                <a:ea typeface="Calibri" panose="020F0502020204030204" pitchFamily="34" charset="0"/>
              </a:rPr>
            </a:br>
            <a:r>
              <a:rPr lang="sk-SK" sz="2000" b="1" dirty="0">
                <a:ea typeface="Calibri" panose="020F0502020204030204" pitchFamily="34" charset="0"/>
              </a:rPr>
              <a:t>Zimná údržba</a:t>
            </a:r>
            <a:br>
              <a:rPr lang="sk-SK" sz="2000" b="1" dirty="0">
                <a:ea typeface="Calibri" panose="020F0502020204030204" pitchFamily="34" charset="0"/>
              </a:rPr>
            </a:br>
            <a:br>
              <a:rPr lang="sk-SK" sz="1600" b="1" dirty="0">
                <a:ea typeface="Calibri" panose="020F0502020204030204" pitchFamily="34" charset="0"/>
              </a:rPr>
            </a:br>
            <a:r>
              <a:rPr lang="sk-SK" sz="1600" b="1" dirty="0">
                <a:ea typeface="Calibri" panose="020F0502020204030204" pitchFamily="34" charset="0"/>
              </a:rPr>
              <a:t>Z</a:t>
            </a:r>
            <a:r>
              <a:rPr lang="sk-SK" sz="1600" dirty="0">
                <a:ea typeface="Calibri" panose="020F0502020204030204" pitchFamily="34" charset="0"/>
              </a:rPr>
              <a:t>abezpečuje zjazdnosť a prevádzkovú spôsobilosť ciest odstraňovaním snehu</a:t>
            </a:r>
            <a:br>
              <a:rPr lang="sk-SK" sz="1600" dirty="0">
                <a:ea typeface="Calibri" panose="020F0502020204030204" pitchFamily="34" charset="0"/>
              </a:rPr>
            </a:br>
            <a:r>
              <a:rPr lang="sk-SK" sz="1600" dirty="0">
                <a:ea typeface="Calibri" panose="020F0502020204030204" pitchFamily="34" charset="0"/>
              </a:rPr>
              <a:t>a posypom vozoviek podľa každoročne schvaľovaného Operačného plánu zimnej údržby ciest</a:t>
            </a:r>
            <a:endParaRPr lang="sk-SK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838200" y="44640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Predmet činnosti Úseku údržby a opráv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34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467834" y="953882"/>
            <a:ext cx="9027040" cy="48408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u="sng" dirty="0">
              <a:solidFill>
                <a:schemeClr val="bg1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C3BC399-0D64-4AF7-94B4-E696DF41E5FF}"/>
              </a:ext>
            </a:extLst>
          </p:cNvPr>
          <p:cNvSpPr txBox="1">
            <a:spLocks/>
          </p:cNvSpPr>
          <p:nvPr/>
        </p:nvSpPr>
        <p:spPr>
          <a:xfrm>
            <a:off x="979728" y="417466"/>
            <a:ext cx="10515600" cy="5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Predmet činnosti Úseku údržby a opráv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9A15E78-9666-4E52-9D1B-4A2D6F99E90F}"/>
              </a:ext>
            </a:extLst>
          </p:cNvPr>
          <p:cNvSpPr txBox="1">
            <a:spLocks/>
          </p:cNvSpPr>
          <p:nvPr/>
        </p:nvSpPr>
        <p:spPr>
          <a:xfrm>
            <a:off x="979728" y="1073889"/>
            <a:ext cx="8291863" cy="472085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Zimná údržba</a:t>
            </a:r>
            <a:endParaRPr lang="sk-SK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Zriadenie, úprava a likvidácia skládok materiálu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Príprava chemického roztoku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Postavenie, oprava, údržba a zber prenosných snehových prekážok a snehových kolov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Osadenie a likvidácia zvláštneho značenia pre výkon zimnej služby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Posyp inertným, chemickým a zmiešaným materiálom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Odstraňovanie snehu pluhovaním, snehovými frézami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Čistenie ciest a mostov po zimnej údržbe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Odvoz snehu z prejazdných úsekov ciest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Odstraňovanie prekážok – sprejazdňovanie úsekov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Obhliadky úsekov, dispečersko-spravodajská služba, pohotovosť na pracovisku/doma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21701"/>
              </p:ext>
            </p:extLst>
          </p:nvPr>
        </p:nvGraphicFramePr>
        <p:xfrm>
          <a:off x="466061" y="615951"/>
          <a:ext cx="11259878" cy="5151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47">
                  <a:extLst>
                    <a:ext uri="{9D8B030D-6E8A-4147-A177-3AD203B41FA5}">
                      <a16:colId xmlns:a16="http://schemas.microsoft.com/office/drawing/2014/main" val="590997524"/>
                    </a:ext>
                  </a:extLst>
                </a:gridCol>
                <a:gridCol w="1520455">
                  <a:extLst>
                    <a:ext uri="{9D8B030D-6E8A-4147-A177-3AD203B41FA5}">
                      <a16:colId xmlns:a16="http://schemas.microsoft.com/office/drawing/2014/main" val="2958382864"/>
                    </a:ext>
                  </a:extLst>
                </a:gridCol>
                <a:gridCol w="1235714">
                  <a:extLst>
                    <a:ext uri="{9D8B030D-6E8A-4147-A177-3AD203B41FA5}">
                      <a16:colId xmlns:a16="http://schemas.microsoft.com/office/drawing/2014/main" val="3835398993"/>
                    </a:ext>
                  </a:extLst>
                </a:gridCol>
                <a:gridCol w="135886">
                  <a:extLst>
                    <a:ext uri="{9D8B030D-6E8A-4147-A177-3AD203B41FA5}">
                      <a16:colId xmlns:a16="http://schemas.microsoft.com/office/drawing/2014/main" val="695332026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231838668"/>
                    </a:ext>
                  </a:extLst>
                </a:gridCol>
                <a:gridCol w="2688825">
                  <a:extLst>
                    <a:ext uri="{9D8B030D-6E8A-4147-A177-3AD203B41FA5}">
                      <a16:colId xmlns:a16="http://schemas.microsoft.com/office/drawing/2014/main" val="2154299470"/>
                    </a:ext>
                  </a:extLst>
                </a:gridCol>
                <a:gridCol w="2893267">
                  <a:extLst>
                    <a:ext uri="{9D8B030D-6E8A-4147-A177-3AD203B41FA5}">
                      <a16:colId xmlns:a16="http://schemas.microsoft.com/office/drawing/2014/main" val="3380822564"/>
                    </a:ext>
                  </a:extLst>
                </a:gridCol>
              </a:tblGrid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2989499"/>
                  </a:ext>
                </a:extLst>
              </a:tr>
              <a:tr h="298036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 dirty="0">
                          <a:effectLst/>
                        </a:rPr>
                        <a:t>POROVNANIE VÚC - ZÁKLADNÉ UKAZOVATELE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7551"/>
                  </a:ext>
                </a:extLst>
              </a:tr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7348197"/>
                  </a:ext>
                </a:extLst>
              </a:tr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0196957"/>
                  </a:ext>
                </a:extLst>
              </a:tr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2069472"/>
                  </a:ext>
                </a:extLst>
              </a:tr>
              <a:tr h="47320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Poradie</a:t>
                      </a:r>
                      <a:endParaRPr lang="sk-SK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VÚC</a:t>
                      </a:r>
                      <a:endParaRPr lang="sk-SK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Cestná sieť v km</a:t>
                      </a:r>
                      <a:endParaRPr lang="sk-SK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Počet mostných objektov</a:t>
                      </a:r>
                      <a:endParaRPr lang="sk-SK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Intenzity dopravy na cestách II.triedy</a:t>
                      </a:r>
                      <a:endParaRPr lang="pl-PL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Intenzity dopravy na cestách III.triedy</a:t>
                      </a:r>
                      <a:endParaRPr lang="pl-PL" sz="16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0394502"/>
                  </a:ext>
                </a:extLst>
              </a:tr>
              <a:tr h="30433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Bratislavský kraj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560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9430 voz./24 hod.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2941 voz./24 hod.</a:t>
                      </a:r>
                      <a:endParaRPr lang="sk-SK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6738006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Trnavský kraj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1586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385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4741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2390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3536530"/>
                  </a:ext>
                </a:extLst>
              </a:tr>
              <a:tr h="3055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3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Nitriansky kraj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2035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526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3343 voz./24 hod. 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1923 voz./24 hod. 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9543726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Trenčiansky kraj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1489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629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4559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1842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1543600"/>
                  </a:ext>
                </a:extLst>
              </a:tr>
              <a:tr h="3055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Žilinský kraj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1440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794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3810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1998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0822623"/>
                  </a:ext>
                </a:extLst>
              </a:tr>
              <a:tr h="25461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Banskobystr. kraj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2456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1035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2078 voz./24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1816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9188162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Prešovský kraj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2437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1238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2095 voz./24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1514 voz./24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1148082"/>
                  </a:ext>
                </a:extLst>
              </a:tr>
              <a:tr h="3055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Košický kraj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2581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656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2592 voz./24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1581 voz./24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5004727"/>
                  </a:ext>
                </a:extLst>
              </a:tr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0745842"/>
                  </a:ext>
                </a:extLst>
              </a:tr>
              <a:tr h="26884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5637720"/>
                  </a:ext>
                </a:extLst>
              </a:tr>
              <a:tr h="217710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endParaRPr lang="sk-SK" dirty="0"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00" u="none" strike="noStrike" dirty="0">
                          <a:effectLst/>
                        </a:rPr>
                        <a:t>zdroj: SSC </a:t>
                      </a:r>
                      <a:r>
                        <a:rPr lang="sk-SK" sz="1000" u="none" strike="noStrike" dirty="0" err="1">
                          <a:effectLst/>
                        </a:rPr>
                        <a:t>a.s</a:t>
                      </a:r>
                      <a:r>
                        <a:rPr lang="sk-SK" sz="1000" u="none" strike="noStrike" dirty="0">
                          <a:effectLst/>
                        </a:rPr>
                        <a:t>. a VÚD </a:t>
                      </a:r>
                      <a:r>
                        <a:rPr lang="sk-SK" sz="1000" u="none" strike="noStrike" dirty="0" err="1">
                          <a:effectLst/>
                        </a:rPr>
                        <a:t>a.s</a:t>
                      </a:r>
                      <a:r>
                        <a:rPr lang="sk-SK" sz="1000" u="none" strike="noStrike" dirty="0">
                          <a:effectLst/>
                        </a:rPr>
                        <a:t>.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5892239"/>
                  </a:ext>
                </a:extLst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1173125" y="867027"/>
            <a:ext cx="4922875" cy="35087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Porovnanie VÚC – základné ukazovatele</a:t>
            </a:r>
          </a:p>
        </p:txBody>
      </p:sp>
    </p:spTree>
    <p:extLst>
      <p:ext uri="{BB962C8B-B14F-4D97-AF65-F5344CB8AC3E}">
        <p14:creationId xmlns:p14="http://schemas.microsoft.com/office/powerpoint/2010/main" val="243347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Obrázok 17" descr="Priemerné denné intenzity na komunikáciách II a III trie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16" y="1455249"/>
            <a:ext cx="8839967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Obrázok 3" descr="vývoj priemerných denných intenzít na cestách II triedy 2000 2010 prognóza 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79" y="577625"/>
            <a:ext cx="7956925" cy="51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102400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905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Obrázok 3" descr="vývoj priemerných denných intenzít na cestách III triedy 2000 2010 prognóza 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73" y="730381"/>
            <a:ext cx="7809054" cy="50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6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FEC9D18D8D249A7928735BB81A790" ma:contentTypeVersion="11" ma:contentTypeDescription="Umožňuje vytvoriť nový dokument." ma:contentTypeScope="" ma:versionID="df27d3e9846a1e42e87ebeb55ab37a3c">
  <xsd:schema xmlns:xsd="http://www.w3.org/2001/XMLSchema" xmlns:xs="http://www.w3.org/2001/XMLSchema" xmlns:p="http://schemas.microsoft.com/office/2006/metadata/properties" xmlns:ns2="0014d50b-6f30-4926-8a1c-6def29c85054" xmlns:ns3="d2b3a78c-f50d-4d33-bb34-bf1e0d9854f1" targetNamespace="http://schemas.microsoft.com/office/2006/metadata/properties" ma:root="true" ma:fieldsID="8d1a490a88f3225267e6cf9a8f4d5b18" ns2:_="" ns3:_="">
    <xsd:import namespace="0014d50b-6f30-4926-8a1c-6def29c85054"/>
    <xsd:import namespace="d2b3a78c-f50d-4d33-bb34-bf1e0d9854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4d50b-6f30-4926-8a1c-6def29c85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78c-f50d-4d33-bb34-bf1e0d985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14d50b-6f30-4926-8a1c-6def29c85054">XMSUKZJ42ZE7-844373114-9752</_dlc_DocId>
    <_dlc_DocIdUrl xmlns="0014d50b-6f30-4926-8a1c-6def29c85054">
      <Url>https://vucba.sharepoint.com/sites/Dokumenty/KP/oorg/_layouts/15/DocIdRedir.aspx?ID=XMSUKZJ42ZE7-844373114-9752</Url>
      <Description>XMSUKZJ42ZE7-844373114-9752</Description>
    </_dlc_DocIdUrl>
  </documentManagement>
</p:properties>
</file>

<file path=customXml/itemProps1.xml><?xml version="1.0" encoding="utf-8"?>
<ds:datastoreItem xmlns:ds="http://schemas.openxmlformats.org/officeDocument/2006/customXml" ds:itemID="{B0C6579B-AFB4-4B8B-AF00-BA20C8B93620}"/>
</file>

<file path=customXml/itemProps2.xml><?xml version="1.0" encoding="utf-8"?>
<ds:datastoreItem xmlns:ds="http://schemas.openxmlformats.org/officeDocument/2006/customXml" ds:itemID="{533886C4-687E-4FF8-B8D2-562C2002C068}"/>
</file>

<file path=customXml/itemProps3.xml><?xml version="1.0" encoding="utf-8"?>
<ds:datastoreItem xmlns:ds="http://schemas.openxmlformats.org/officeDocument/2006/customXml" ds:itemID="{FA565FDE-0FCC-4AF2-B2C1-DBE92B5163C8}"/>
</file>

<file path=customXml/itemProps4.xml><?xml version="1.0" encoding="utf-8"?>
<ds:datastoreItem xmlns:ds="http://schemas.openxmlformats.org/officeDocument/2006/customXml" ds:itemID="{C259921A-0481-4228-B9EE-8FF7FC3414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1432</Words>
  <Application>Microsoft Office PowerPoint</Application>
  <PresentationFormat>Širokouhlá</PresentationFormat>
  <Paragraphs>201</Paragraphs>
  <Slides>17</Slides>
  <Notes>6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Motív balíka Office</vt:lpstr>
      <vt:lpstr>Acrobat Document</vt:lpstr>
      <vt:lpstr>Adobe Acrobat Document</vt:lpstr>
      <vt:lpstr>ÚSEK ÚDRŽBY A OPRÁV </vt:lpstr>
      <vt:lpstr>Prezentácia programu PowerPoint</vt:lpstr>
      <vt:lpstr>Bežná údržba mostov  Čistenie stavby mosta, územia pod mostom, krajníc, kosenie a výrub krovia pod mostom  Údržba stálych zariadení v nosnej konštrukcii mosta, čistenie a údržba mostných diaľničných uzáverov,  vysprávky vozovky, chodníkov, omietok a krycích vrstiev  Čistenie a údržba bezpečnostných zariadení (zábradlia, zvodidlá)  Údržba, opravy a výmena tabuliek s evidenčným číslom, prehliadky mostov</vt:lpstr>
      <vt:lpstr>Bežná údržba v rámci  platnej legislatívy  Lokálna údržba vozoviek, opravy výtlkov a trhlín v dĺžke menej ako 30m, lokálne opravy obrusných a ložných vrstiev asfaltových vozoviek či vysprávky výtlkov, tzv. ľahkú údržbu ciest do hĺbky 5 – 7 cm    Údržba krajníc, cestného vybavenia (najmä dopravného značenia, zvodidiel či tlmičov nárazov), odvodňovacích zariadení či svahov zemného telesa  Údržba cestnej zelene a čistenie komunikácií   Zimná údržba  Zabezpečuje zjazdnosť a prevádzkovú spôsobilosť ciest odstraňovaním snehu a posypom vozoviek podľa každoročne schvaľovaného Operačného plánu zimnej údržby ciest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 29 strojných zariadení je:  33,33% zaradených v rokoch 2003-2006, stroje staršie ako 15 rokov 58,97% v rokoch 2007-2012   7,69%    v rokoch 2018-2020. </vt:lpstr>
      <vt:lpstr>Z 36 strojných zariadení je: 27,78% zaradených v rokoch 1976-1996,  36,11% v roku 2005 a 36,11% v rokoch 2008-2009. 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Sabina Jonaskova</dc:creator>
  <cp:lastModifiedBy>Martin Dusanic</cp:lastModifiedBy>
  <cp:revision>131</cp:revision>
  <dcterms:created xsi:type="dcterms:W3CDTF">2021-02-22T11:11:27Z</dcterms:created>
  <dcterms:modified xsi:type="dcterms:W3CDTF">2021-03-10T14:06:47Z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0x010100345FEC9D18D8D249A7928735BB81A790</vt:lpwstr>
  </property>
  <property fmtid="{D5CDD505-2E9C-101B-9397-08002B2CF9AE}" pid="3" name="_dlc_DocIdItemGuid">
    <vt:lpwstr>e54ba393-16f4-4346-ba2d-5c39b0f7a2e6</vt:lpwstr>
  </property>
</Properties>
</file>