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5" r:id="rId3"/>
    <p:sldId id="266" r:id="rId4"/>
    <p:sldId id="258" r:id="rId5"/>
    <p:sldId id="259" r:id="rId6"/>
    <p:sldId id="260" r:id="rId7"/>
    <p:sldId id="261" r:id="rId8"/>
    <p:sldId id="264" r:id="rId9"/>
    <p:sldId id="262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2F491823-775C-A143-818A-FEC1D098AF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8FA2514D-98A6-D744-B302-348DD64C72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DFD27-35CA-9941-B728-0AD097E53217}" type="datetimeFigureOut">
              <a:rPr lang="sk-SK" smtClean="0"/>
              <a:t>10. 3. 2021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B91549D5-7B70-CB44-8F54-F875C78BDA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732E22B3-2299-224B-B074-C75359B11A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057AE-D85C-4A4B-9AE7-0D4976FFAE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262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51174-E9E8-F549-B520-CC85E437A14C}" type="datetimeFigureOut">
              <a:rPr lang="sk-SK" smtClean="0"/>
              <a:t>10. 3. 2021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A5D73-DFC8-A747-854F-4C5208EA414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42359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A5D73-DFC8-A747-854F-4C5208EA4142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51875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A5D73-DFC8-A747-854F-4C5208EA4142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5214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A5D73-DFC8-A747-854F-4C5208EA4142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80007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A5D73-DFC8-A747-854F-4C5208EA4142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12135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A5D73-DFC8-A747-854F-4C5208EA4142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3841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A5D73-DFC8-A747-854F-4C5208EA4142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1684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A5D73-DFC8-A747-854F-4C5208EA4142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1689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A5D73-DFC8-A747-854F-4C5208EA4142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0371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F45C6E-1AFF-6546-A8B2-7EF5156EE2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00F21E0-D8C7-0A4E-A441-301877B40B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AB47594-4155-D44A-A6D2-474C9207D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E9DF5-A276-F046-82B4-C65FB2B095E9}" type="datetime1">
              <a:rPr lang="sk-SK" smtClean="0"/>
              <a:t>10. 3. 2021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29C5DB3-F64E-C441-BCC1-FC408CCA7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4467CC9-8A60-554D-8F1A-DF7BAA468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A34D-75F9-3949-B5DE-DA6EC994E1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0618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2F74E1-50E6-F948-8BBF-CB526A5D6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CDDEAE70-4D2D-9442-9E54-5FC136436C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BE4EBCC-C886-CB49-B4F1-4E1B47E5B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E526-FE6A-9348-832F-C6FD4BA2F328}" type="datetime1">
              <a:rPr lang="sk-SK" smtClean="0"/>
              <a:t>10. 3. 2021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9D94437-2AA6-B740-8483-9E42A8F2B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2719E4D-81FB-E744-BB49-0D905206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A34D-75F9-3949-B5DE-DA6EC994E1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3717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5B7966BC-88DF-1E4E-A726-F5587DD07F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DBB1E555-90CA-104A-9288-38B1552FC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8FCE6EC-29AE-4E4E-B0E1-8E48F1024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E378-0DBE-2140-A501-BEC9F82DADCE}" type="datetime1">
              <a:rPr lang="sk-SK" smtClean="0"/>
              <a:t>10. 3. 2021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86243D6-A2FA-DE4B-A20D-80FCDAE7F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794953E-3CD8-EE40-ACE3-D3674CE07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A34D-75F9-3949-B5DE-DA6EC994E1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3037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8A630C-2DD2-A84E-8F2C-444652AE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B7E163B-32F3-8543-8A72-0882FCDEF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C282E74-C51A-6647-8F66-2E378A5AD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56AC-E5EC-2C4B-AA22-1951F8ED7897}" type="datetime1">
              <a:rPr lang="sk-SK" smtClean="0"/>
              <a:t>10. 3. 2021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22EA0EA-3469-DA44-8286-FA43A9EE0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EF34214-78A0-1E48-BC62-4DEDD6BF7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A34D-75F9-3949-B5DE-DA6EC994E1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5597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97DBA5-4F61-9645-A09D-738505133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C3D0B0E-BC57-DD47-8B53-DC00556B5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47CA1C5-B62D-6947-A07E-7B99D0BB6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7F43-26F7-074A-8873-FC52B130DD94}" type="datetime1">
              <a:rPr lang="sk-SK" smtClean="0"/>
              <a:t>10. 3. 2021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D7E2F4F-0C1E-5E40-AFC1-C2AE1B70A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CFC3742-DAFE-CF4F-8B4B-4143BFA92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A34D-75F9-3949-B5DE-DA6EC994E1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5368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5A2E69-219C-9F46-B3B7-EE38E1E17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52D167C-0905-D24B-87A2-57722D98CC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657FF77F-B327-854A-9BC9-1B4EEEDE2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A2D1C44A-2308-C64A-BC66-F25D112D1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973D-F480-8B40-A90C-5D0F70A47D35}" type="datetime1">
              <a:rPr lang="sk-SK" smtClean="0"/>
              <a:t>10. 3. 2021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D05976F-40D1-AA48-A5B5-F5EAE1BCE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3782B58-3197-804A-B356-8E1A81A64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A34D-75F9-3949-B5DE-DA6EC994E1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5774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65A378-A6B5-3143-BB77-8918464B3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A671B43-2C3B-3744-9C42-C6328C249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8DE9A400-AF21-A444-89FA-09F59A0C5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9AF944E-3BBE-A94D-945C-AE39AA748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67C2C415-7E48-8449-93E5-7EEF66CEB6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C5D18AA8-46A5-7B47-92AD-8EAD774C0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D1E48-02E8-3C4C-861E-B417B89044A7}" type="datetime1">
              <a:rPr lang="sk-SK" smtClean="0"/>
              <a:t>10. 3. 2021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FA08180D-5928-6A42-8F43-87F127CA9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67C7699D-2610-B541-892B-E3532970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A34D-75F9-3949-B5DE-DA6EC994E1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6724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12CAC9-63D7-E04A-B4D4-DFBA11A10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95CD9F93-2FD0-3241-A4B6-E0E45ABDA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94F9-0031-E14C-8A31-94BB03E2DDCA}" type="datetime1">
              <a:rPr lang="sk-SK" smtClean="0"/>
              <a:t>10. 3. 2021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F048381B-4579-554D-B6AF-1F7A6C058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E868F109-D262-764C-AB9A-94EBAE9E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A34D-75F9-3949-B5DE-DA6EC994E1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6080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3B252CD6-5A88-CC4B-9870-26AFEF485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29D4-F52F-3D4C-9741-92FAADB3419A}" type="datetime1">
              <a:rPr lang="sk-SK" smtClean="0"/>
              <a:t>10. 3. 2021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D119AC6D-F377-AE4F-A55B-1C5159877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4092D550-9628-7349-BB3F-A140DB66F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A34D-75F9-3949-B5DE-DA6EC994E1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408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AB1F2B-FEA7-9E42-949A-81256B173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04045AC-6F46-AA40-8AF4-4FD9A111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B8530B6-2DDC-5240-A22D-0E6B18296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BDE2954-741F-9248-948B-569B37317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87B5-A2D0-7246-AC77-835DAF58E65A}" type="datetime1">
              <a:rPr lang="sk-SK" smtClean="0"/>
              <a:t>10. 3. 2021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D755B33-6E0E-204C-ADC7-D47127965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7486EA7-BBB0-3341-AF08-2EC23CBFA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A34D-75F9-3949-B5DE-DA6EC994E1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997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204A68-577B-E84D-BB13-A54F12027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64CED678-F37B-BD46-926A-68D3318E11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8A08079-0931-1246-BA94-4D8A12CBA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2A56493-69FE-B44D-8AC7-CD6E647B0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3888-F75D-414A-B49D-BC1F79CFD9DC}" type="datetime1">
              <a:rPr lang="sk-SK" smtClean="0"/>
              <a:t>10. 3. 2021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1179941-C056-584B-BFE8-AD6FFAEDB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AE44DB83-0B23-224C-8ED2-E4446404C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A34D-75F9-3949-B5DE-DA6EC994E1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779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6B557AA5-C5B8-D04C-B60C-D2C61E870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FE2081E-28BD-A442-9FC1-95B105538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A79FD66-9792-A74D-9831-83A85AA289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E912F-BDB9-5F41-B10F-4FC8E450583F}" type="datetime1">
              <a:rPr lang="sk-SK" smtClean="0"/>
              <a:t>10. 3. 2021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982F266-8C15-BC48-9009-1D9B33076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B42765D-A496-8147-991F-70AF58AFDD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3A34D-75F9-3949-B5DE-DA6EC994E1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409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package" Target="../embeddings/Microsoft_Excel_Worksheet.xlsx"/><Relationship Id="rId4" Type="http://schemas.openxmlformats.org/officeDocument/2006/relationships/hyperlink" Target="http://bakurier.sk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Excel_Worksheet1.xlsx"/><Relationship Id="rId5" Type="http://schemas.openxmlformats.org/officeDocument/2006/relationships/image" Target="../media/image6.png"/><Relationship Id="rId4" Type="http://schemas.openxmlformats.org/officeDocument/2006/relationships/hyperlink" Target="http://bakurier.sk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package" Target="../embeddings/Microsoft_Excel_Worksheet3.xlsx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hyperlink" Target="http://www.sctsk.s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zsk.sk/" TargetMode="External"/><Relationship Id="rId5" Type="http://schemas.openxmlformats.org/officeDocument/2006/relationships/hyperlink" Target="http://www.rsucnr.sk/" TargetMode="External"/><Relationship Id="rId4" Type="http://schemas.openxmlformats.org/officeDocument/2006/relationships/hyperlink" Target="http://www.bbrsc.sk/" TargetMode="Externa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sucttsk/?__tn__=-UC*F" TargetMode="External"/><Relationship Id="rId5" Type="http://schemas.openxmlformats.org/officeDocument/2006/relationships/hyperlink" Target="https://www.facebook.com/spravaciest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0">
            <a:extLst>
              <a:ext uri="{FF2B5EF4-FFF2-40B4-BE49-F238E27FC236}">
                <a16:creationId xmlns:a16="http://schemas.microsoft.com/office/drawing/2014/main" id="{4FA4E651-C3D8-4DB8-A026-E8531C6AF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FD76763-ED42-8344-8595-538AC2366B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363" y="4071597"/>
            <a:ext cx="10515600" cy="1286544"/>
          </a:xfrm>
          <a:noFill/>
        </p:spPr>
        <p:txBody>
          <a:bodyPr anchor="b">
            <a:normAutofit/>
          </a:bodyPr>
          <a:lstStyle/>
          <a:p>
            <a:endParaRPr lang="sk-SK" sz="520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A7B9695-CA37-C149-801C-7534F0D6C3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469" y="5572126"/>
            <a:ext cx="10509388" cy="556964"/>
          </a:xfrm>
          <a:noFill/>
        </p:spPr>
        <p:txBody>
          <a:bodyPr>
            <a:normAutofit/>
          </a:bodyPr>
          <a:lstStyle/>
          <a:p>
            <a:endParaRPr lang="sk-SK"/>
          </a:p>
        </p:txBody>
      </p:sp>
      <p:pic>
        <p:nvPicPr>
          <p:cNvPr id="6" name="Obrázok 5" descr="Obrázok, na ktorom je text&#10;&#10;Automaticky generovaný popis">
            <a:extLst>
              <a:ext uri="{FF2B5EF4-FFF2-40B4-BE49-F238E27FC236}">
                <a16:creationId xmlns:a16="http://schemas.microsoft.com/office/drawing/2014/main" id="{0E8966C5-0762-2941-9F0E-7464AE4720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632" y="2"/>
            <a:ext cx="12222631" cy="3900104"/>
          </a:xfrm>
          <a:prstGeom prst="rect">
            <a:avLst/>
          </a:prstGeom>
        </p:spPr>
      </p:pic>
      <p:pic>
        <p:nvPicPr>
          <p:cNvPr id="7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00846"/>
            <a:ext cx="12188951" cy="29726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Obdĺžnik 3"/>
          <p:cNvSpPr/>
          <p:nvPr/>
        </p:nvSpPr>
        <p:spPr>
          <a:xfrm>
            <a:off x="4258101" y="4052308"/>
            <a:ext cx="7765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b="1">
                <a:solidFill>
                  <a:schemeClr val="bg1"/>
                </a:solidFill>
                <a:latin typeface="Geomanist" pitchFamily="50"/>
              </a:rPr>
              <a:t>Návrh komunikačných </a:t>
            </a:r>
            <a:r>
              <a:rPr lang="sk-SK" sz="2000" b="1" kern="0">
                <a:solidFill>
                  <a:schemeClr val="bg1"/>
                </a:solidFill>
                <a:latin typeface="Geomanist" pitchFamily="50"/>
              </a:rPr>
              <a:t>c</a:t>
            </a:r>
            <a:r>
              <a:rPr lang="sk-SK" sz="2000" b="1">
                <a:solidFill>
                  <a:schemeClr val="bg1"/>
                </a:solidFill>
                <a:latin typeface="Geomanist" pitchFamily="50"/>
              </a:rPr>
              <a:t>ieľov a </a:t>
            </a:r>
            <a:r>
              <a:rPr lang="sk-SK" sz="2000" b="1" kern="0">
                <a:solidFill>
                  <a:schemeClr val="bg1"/>
                </a:solidFill>
                <a:latin typeface="Geomanist" pitchFamily="50"/>
              </a:rPr>
              <a:t>s</a:t>
            </a:r>
            <a:r>
              <a:rPr lang="sk-SK" sz="2000" b="1">
                <a:solidFill>
                  <a:schemeClr val="bg1"/>
                </a:solidFill>
                <a:latin typeface="Geomanist" pitchFamily="50"/>
              </a:rPr>
              <a:t>tratégie 2021</a:t>
            </a:r>
          </a:p>
        </p:txBody>
      </p:sp>
    </p:spTree>
    <p:extLst>
      <p:ext uri="{BB962C8B-B14F-4D97-AF65-F5344CB8AC3E}">
        <p14:creationId xmlns:p14="http://schemas.microsoft.com/office/powerpoint/2010/main" val="3769182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E2C8F-637C-714B-A9FB-A2DF57E24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800" y="-18000"/>
            <a:ext cx="10440000" cy="1260000"/>
          </a:xfrm>
        </p:spPr>
        <p:txBody>
          <a:bodyPr>
            <a:normAutofit/>
          </a:bodyPr>
          <a:lstStyle/>
          <a:p>
            <a:r>
              <a:rPr lang="sk-SK" sz="4800" b="1">
                <a:effectLst>
                  <a:outerShdw blurRad="50800" dist="38100" dir="5400000" algn="t" rotWithShape="0">
                    <a:schemeClr val="bg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Komunikácia  RSC BSK</a:t>
            </a:r>
          </a:p>
        </p:txBody>
      </p:sp>
      <p:pic>
        <p:nvPicPr>
          <p:cNvPr id="11" name="Zástupný objekt pre obsah 10" descr="Obrázok, na ktorom je text&#10;&#10;Automaticky generovaný popis">
            <a:extLst>
              <a:ext uri="{FF2B5EF4-FFF2-40B4-BE49-F238E27FC236}">
                <a16:creationId xmlns:a16="http://schemas.microsoft.com/office/drawing/2014/main" id="{CE2DF601-7B96-F14D-A9A2-C76D85F40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6300" y="6078583"/>
            <a:ext cx="1587500" cy="542876"/>
          </a:xfrm>
          <a:effectLst/>
        </p:spPr>
      </p:pic>
      <p:cxnSp>
        <p:nvCxnSpPr>
          <p:cNvPr id="13" name="Priama spojnica 12">
            <a:extLst>
              <a:ext uri="{FF2B5EF4-FFF2-40B4-BE49-F238E27FC236}">
                <a16:creationId xmlns:a16="http://schemas.microsoft.com/office/drawing/2014/main" id="{75CA0FA7-9354-D240-9071-3AE0F5AD6567}"/>
              </a:ext>
            </a:extLst>
          </p:cNvPr>
          <p:cNvCxnSpPr>
            <a:cxnSpLocks/>
          </p:cNvCxnSpPr>
          <p:nvPr/>
        </p:nvCxnSpPr>
        <p:spPr>
          <a:xfrm>
            <a:off x="838200" y="5994500"/>
            <a:ext cx="10515600" cy="0"/>
          </a:xfrm>
          <a:prstGeom prst="line">
            <a:avLst/>
          </a:prstGeom>
          <a:ln w="12700"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BlokTextu 3"/>
          <p:cNvSpPr txBox="1"/>
          <p:nvPr/>
        </p:nvSpPr>
        <p:spPr>
          <a:xfrm>
            <a:off x="2913681" y="1101904"/>
            <a:ext cx="8440119" cy="1480453"/>
          </a:xfrm>
          <a:prstGeom prst="rect">
            <a:avLst/>
          </a:prstGeom>
          <a:noFill/>
          <a:ln w="9525"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r>
              <a:rPr lang="sk-SK" b="1"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PROFIL</a:t>
            </a:r>
            <a:r>
              <a:rPr lang="sk-SK" sz="1600"/>
              <a:t>     Marketingový špecialista so skúsenosťami v oblasti prieskumu trhu, plánovania a nákupu mediálnych kampaní. Príprava stratégie, budovanie a komunikácia  novej  značky v oblasti bankovníctva, marketingová podpora vývoja nových produktov, či spotrebného tovaru. Úspešné riadenie trade a komunikačných marketingových projektov  ATL a BTL. Skúsenosti so spoluprácou v rámci sieťovej svetovej obchodnej skupiny. Novinárska prax, PR, práca s novinármi, príprava odpovedí médiám, tlačových podkladov.  </a:t>
            </a:r>
          </a:p>
          <a:p>
            <a:endParaRPr lang="sk-SK" sz="1600"/>
          </a:p>
          <a:p>
            <a:r>
              <a:rPr lang="en-US" sz="1600"/>
              <a:t> </a:t>
            </a:r>
            <a:endParaRPr lang="sk-SK" sz="1600"/>
          </a:p>
          <a:p>
            <a:endParaRPr lang="sk-SK" sz="1600" b="1"/>
          </a:p>
        </p:txBody>
      </p:sp>
      <p:sp>
        <p:nvSpPr>
          <p:cNvPr id="16" name="BlokTextu 3"/>
          <p:cNvSpPr txBox="1"/>
          <p:nvPr/>
        </p:nvSpPr>
        <p:spPr>
          <a:xfrm>
            <a:off x="386678" y="3066860"/>
            <a:ext cx="2749580" cy="29520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r>
              <a:rPr lang="en-US" sz="1600" b="1" err="1"/>
              <a:t>Sociálna</a:t>
            </a:r>
            <a:r>
              <a:rPr lang="en-US" sz="1600" b="1"/>
              <a:t> </a:t>
            </a:r>
            <a:r>
              <a:rPr lang="en-US" sz="1600" b="1" err="1"/>
              <a:t>poisťovňa</a:t>
            </a:r>
            <a:r>
              <a:rPr lang="sk-SK" sz="1600" b="1"/>
              <a:t> </a:t>
            </a:r>
          </a:p>
          <a:p>
            <a:r>
              <a:rPr lang="en-US" sz="1600" i="1" err="1"/>
              <a:t>špecialista</a:t>
            </a:r>
            <a:r>
              <a:rPr lang="en-US" sz="1600" i="1"/>
              <a:t> </a:t>
            </a:r>
            <a:r>
              <a:rPr lang="en-US" sz="1600" i="1" err="1"/>
              <a:t>komunikácie</a:t>
            </a:r>
            <a:endParaRPr lang="sk-SK" sz="1600" i="1"/>
          </a:p>
          <a:p>
            <a:endParaRPr lang="sk-SK" sz="1600" b="1"/>
          </a:p>
          <a:p>
            <a:endParaRPr lang="sk-SK" sz="1600"/>
          </a:p>
          <a:p>
            <a:r>
              <a:rPr lang="sk-SK" sz="1600"/>
              <a:t>- člen odboru komunikácie, </a:t>
            </a:r>
            <a:r>
              <a:rPr lang="en-US" sz="1600" err="1"/>
              <a:t>príprava</a:t>
            </a:r>
            <a:r>
              <a:rPr lang="en-US" sz="1600"/>
              <a:t> a </a:t>
            </a:r>
            <a:r>
              <a:rPr lang="en-US" sz="1600" err="1"/>
              <a:t>tvorba</a:t>
            </a:r>
            <a:r>
              <a:rPr lang="en-US" sz="1600"/>
              <a:t> </a:t>
            </a:r>
            <a:r>
              <a:rPr lang="en-US" sz="1600" err="1"/>
              <a:t>tlačových</a:t>
            </a:r>
            <a:r>
              <a:rPr lang="en-US" sz="1600"/>
              <a:t> </a:t>
            </a:r>
            <a:r>
              <a:rPr lang="en-US" sz="1600" err="1"/>
              <a:t>správ</a:t>
            </a:r>
            <a:r>
              <a:rPr lang="en-US" sz="1600"/>
              <a:t>, </a:t>
            </a:r>
            <a:r>
              <a:rPr lang="en-US" sz="1600" err="1"/>
              <a:t>prezentácií</a:t>
            </a:r>
            <a:r>
              <a:rPr lang="en-US" sz="1600"/>
              <a:t>, </a:t>
            </a:r>
            <a:endParaRPr lang="sk-SK" sz="1600"/>
          </a:p>
          <a:p>
            <a:r>
              <a:rPr lang="sk-SK" sz="1600"/>
              <a:t>- komunikácia s novinármi, </a:t>
            </a:r>
            <a:r>
              <a:rPr lang="en-US" sz="1600" err="1"/>
              <a:t>vedenie</a:t>
            </a:r>
            <a:r>
              <a:rPr lang="en-US" sz="1600"/>
              <a:t> </a:t>
            </a:r>
            <a:r>
              <a:rPr lang="en-US" sz="1600" err="1"/>
              <a:t>projektu</a:t>
            </a:r>
            <a:r>
              <a:rPr lang="en-US" sz="1600"/>
              <a:t> </a:t>
            </a:r>
            <a:endParaRPr lang="sk-SK" sz="1600"/>
          </a:p>
          <a:p>
            <a:r>
              <a:rPr lang="sk-SK" sz="1600"/>
              <a:t>- </a:t>
            </a:r>
            <a:r>
              <a:rPr lang="en-US" sz="1600"/>
              <a:t>vyhodnocovania </a:t>
            </a:r>
            <a:r>
              <a:rPr lang="sk-SK" sz="1600"/>
              <a:t> spokojnosti</a:t>
            </a:r>
            <a:r>
              <a:rPr lang="en-US" sz="1600"/>
              <a:t> </a:t>
            </a:r>
            <a:r>
              <a:rPr lang="en-US" sz="1600" err="1"/>
              <a:t>verejnosti</a:t>
            </a:r>
            <a:r>
              <a:rPr lang="sk-SK" sz="1600"/>
              <a:t>,</a:t>
            </a:r>
            <a:r>
              <a:rPr lang="en-US" sz="1600"/>
              <a:t> </a:t>
            </a:r>
            <a:r>
              <a:rPr lang="en-US" sz="1600" err="1"/>
              <a:t>odborné</a:t>
            </a:r>
            <a:r>
              <a:rPr lang="sk-SK" sz="1600"/>
              <a:t> </a:t>
            </a:r>
            <a:r>
              <a:rPr lang="en-US" sz="1600" err="1"/>
              <a:t>poradenstvo</a:t>
            </a:r>
            <a:endParaRPr lang="sk-SK" sz="1500" b="1"/>
          </a:p>
        </p:txBody>
      </p:sp>
      <p:sp>
        <p:nvSpPr>
          <p:cNvPr id="17" name="BlokTextu 3"/>
          <p:cNvSpPr txBox="1"/>
          <p:nvPr/>
        </p:nvSpPr>
        <p:spPr>
          <a:xfrm>
            <a:off x="3208133" y="3066860"/>
            <a:ext cx="2749580" cy="34366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r>
              <a:rPr lang="en-US" sz="1600" b="1" err="1"/>
              <a:t>denník</a:t>
            </a:r>
            <a:r>
              <a:rPr lang="en-US" sz="1600" b="1"/>
              <a:t> Plus </a:t>
            </a:r>
            <a:r>
              <a:rPr lang="en-US" sz="1600" b="1" err="1"/>
              <a:t>jeden</a:t>
            </a:r>
            <a:r>
              <a:rPr lang="en-US" sz="1600" b="1"/>
              <a:t> </a:t>
            </a:r>
            <a:r>
              <a:rPr lang="en-US" sz="1600" b="1" err="1"/>
              <a:t>deň</a:t>
            </a:r>
            <a:r>
              <a:rPr lang="sk-SK" sz="1600" b="1"/>
              <a:t> </a:t>
            </a:r>
            <a:endParaRPr lang="sk-SK" sz="1600"/>
          </a:p>
          <a:p>
            <a:r>
              <a:rPr lang="en-US" sz="1600" i="1" err="1"/>
              <a:t>redaktor</a:t>
            </a:r>
            <a:r>
              <a:rPr lang="en-US" sz="1600" i="1"/>
              <a:t>, </a:t>
            </a:r>
            <a:r>
              <a:rPr lang="en-US" sz="1600" i="1" err="1"/>
              <a:t>vedúci</a:t>
            </a:r>
            <a:r>
              <a:rPr lang="en-US" sz="1600" i="1"/>
              <a:t> odd. </a:t>
            </a:r>
            <a:r>
              <a:rPr lang="en-US" sz="1600" i="1" err="1"/>
              <a:t>domácej</a:t>
            </a:r>
            <a:r>
              <a:rPr lang="en-US" sz="1600" i="1"/>
              <a:t> </a:t>
            </a:r>
            <a:r>
              <a:rPr lang="en-US" sz="1600" i="1" err="1"/>
              <a:t>politiky</a:t>
            </a:r>
            <a:endParaRPr lang="sk-SK" sz="1600" i="1"/>
          </a:p>
          <a:p>
            <a:endParaRPr lang="sk-SK" sz="1600"/>
          </a:p>
          <a:p>
            <a:r>
              <a:rPr lang="sk-SK" sz="1600"/>
              <a:t>- </a:t>
            </a:r>
            <a:r>
              <a:rPr lang="en-US" sz="1600"/>
              <a:t>vedenie </a:t>
            </a:r>
            <a:r>
              <a:rPr lang="en-US" sz="1600" err="1"/>
              <a:t>tímu</a:t>
            </a:r>
            <a:r>
              <a:rPr lang="en-US" sz="1600"/>
              <a:t> </a:t>
            </a:r>
            <a:r>
              <a:rPr lang="en-US" sz="1600" err="1"/>
              <a:t>redaktorov</a:t>
            </a:r>
            <a:r>
              <a:rPr lang="en-US" sz="1600"/>
              <a:t>, </a:t>
            </a:r>
            <a:r>
              <a:rPr lang="en-US" sz="1600" err="1"/>
              <a:t>tvorba</a:t>
            </a:r>
            <a:r>
              <a:rPr lang="en-US" sz="1600"/>
              <a:t> textov</a:t>
            </a:r>
            <a:endParaRPr lang="sk-SK" sz="1600"/>
          </a:p>
          <a:p>
            <a:r>
              <a:rPr lang="sk-SK" sz="1600"/>
              <a:t>- </a:t>
            </a:r>
            <a:r>
              <a:rPr lang="en-US" sz="1600"/>
              <a:t>editovanie textov</a:t>
            </a:r>
            <a:endParaRPr lang="sk-SK" sz="1600"/>
          </a:p>
          <a:p>
            <a:r>
              <a:rPr lang="sk-SK" sz="1600"/>
              <a:t>- domáca politika, občiansky servis</a:t>
            </a:r>
          </a:p>
          <a:p>
            <a:r>
              <a:rPr lang="en-US" sz="1600"/>
              <a:t> </a:t>
            </a:r>
            <a:endParaRPr lang="sk-SK" sz="1600"/>
          </a:p>
        </p:txBody>
      </p:sp>
      <p:sp>
        <p:nvSpPr>
          <p:cNvPr id="18" name="BlokTextu 3"/>
          <p:cNvSpPr txBox="1"/>
          <p:nvPr/>
        </p:nvSpPr>
        <p:spPr>
          <a:xfrm>
            <a:off x="6076092" y="3066670"/>
            <a:ext cx="2749580" cy="34366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r>
              <a:rPr lang="en-US" sz="1600" b="1" err="1"/>
              <a:t>UniBanka</a:t>
            </a:r>
            <a:endParaRPr lang="sk-SK" sz="1600"/>
          </a:p>
          <a:p>
            <a:r>
              <a:rPr lang="en-US" sz="1600" i="1" err="1"/>
              <a:t>odbor</a:t>
            </a:r>
            <a:r>
              <a:rPr lang="en-US" sz="1600" i="1"/>
              <a:t> </a:t>
            </a:r>
            <a:r>
              <a:rPr lang="en-US" sz="1600" i="1" err="1"/>
              <a:t>komunikácie</a:t>
            </a:r>
            <a:r>
              <a:rPr lang="en-US" sz="1600" i="1"/>
              <a:t>, </a:t>
            </a:r>
            <a:r>
              <a:rPr lang="en-US" sz="1600" i="1" err="1"/>
              <a:t>špecialista</a:t>
            </a:r>
            <a:r>
              <a:rPr lang="en-US" sz="1600" i="1"/>
              <a:t> </a:t>
            </a:r>
            <a:r>
              <a:rPr lang="en-US" sz="1600" i="1" err="1"/>
              <a:t>marketingovej</a:t>
            </a:r>
            <a:r>
              <a:rPr lang="en-US" sz="1600" i="1"/>
              <a:t> </a:t>
            </a:r>
            <a:r>
              <a:rPr lang="en-US" sz="1600" i="1" err="1"/>
              <a:t>komunikácie</a:t>
            </a:r>
            <a:endParaRPr lang="sk-SK" sz="1600"/>
          </a:p>
          <a:p>
            <a:endParaRPr lang="sk-SK" sz="1600"/>
          </a:p>
          <a:p>
            <a:r>
              <a:rPr lang="sk-SK" sz="1600"/>
              <a:t>- </a:t>
            </a:r>
            <a:r>
              <a:rPr lang="en-US" sz="1600" err="1"/>
              <a:t>člen</a:t>
            </a:r>
            <a:r>
              <a:rPr lang="en-US" sz="1600"/>
              <a:t> </a:t>
            </a:r>
            <a:r>
              <a:rPr lang="en-US" sz="1600" err="1"/>
              <a:t>rebrandového</a:t>
            </a:r>
            <a:r>
              <a:rPr lang="en-US" sz="1600"/>
              <a:t> </a:t>
            </a:r>
            <a:r>
              <a:rPr lang="en-US" sz="1600" err="1"/>
              <a:t>tímu</a:t>
            </a:r>
            <a:r>
              <a:rPr lang="en-US" sz="1600"/>
              <a:t>, </a:t>
            </a:r>
            <a:endParaRPr lang="sk-SK" sz="1600"/>
          </a:p>
          <a:p>
            <a:r>
              <a:rPr lang="en-US" sz="1600"/>
              <a:t>- </a:t>
            </a:r>
            <a:r>
              <a:rPr lang="en-US" sz="1600" err="1"/>
              <a:t>spolupráca</a:t>
            </a:r>
            <a:r>
              <a:rPr lang="en-US" sz="1600"/>
              <a:t> </a:t>
            </a:r>
            <a:r>
              <a:rPr lang="en-US" sz="1600" err="1"/>
              <a:t>na</a:t>
            </a:r>
            <a:r>
              <a:rPr lang="en-US" sz="1600"/>
              <a:t> </a:t>
            </a:r>
            <a:r>
              <a:rPr lang="en-US" sz="1600" err="1"/>
              <a:t>fúzii</a:t>
            </a:r>
            <a:r>
              <a:rPr lang="en-US" sz="1600"/>
              <a:t> </a:t>
            </a:r>
            <a:r>
              <a:rPr lang="en-US" sz="1600" err="1"/>
              <a:t>UniBanky</a:t>
            </a:r>
            <a:r>
              <a:rPr lang="en-US" sz="1600"/>
              <a:t> a HVB Bank </a:t>
            </a:r>
            <a:r>
              <a:rPr lang="en-US" sz="1600" err="1"/>
              <a:t>Slovensko</a:t>
            </a:r>
            <a:r>
              <a:rPr lang="en-US" sz="1600"/>
              <a:t> </a:t>
            </a:r>
            <a:endParaRPr lang="sk-SK" sz="1600"/>
          </a:p>
          <a:p>
            <a:r>
              <a:rPr lang="sk-SK" sz="1600"/>
              <a:t>- </a:t>
            </a:r>
            <a:r>
              <a:rPr lang="en-US" sz="1600"/>
              <a:t>projektový </a:t>
            </a:r>
            <a:r>
              <a:rPr lang="en-US" sz="1600" err="1"/>
              <a:t>manažér</a:t>
            </a:r>
            <a:r>
              <a:rPr lang="en-US" sz="1600"/>
              <a:t> </a:t>
            </a:r>
            <a:r>
              <a:rPr lang="en-US" sz="1600" err="1"/>
              <a:t>odboru</a:t>
            </a:r>
            <a:r>
              <a:rPr lang="en-US" sz="1600"/>
              <a:t> </a:t>
            </a:r>
            <a:r>
              <a:rPr lang="en-US" sz="1600" err="1"/>
              <a:t>Privátneho</a:t>
            </a:r>
            <a:r>
              <a:rPr lang="en-US" sz="1600"/>
              <a:t> </a:t>
            </a:r>
            <a:r>
              <a:rPr lang="en-US" sz="1600" err="1"/>
              <a:t>Bankovníctva</a:t>
            </a:r>
            <a:endParaRPr lang="sk-SK" sz="1600"/>
          </a:p>
          <a:p>
            <a:r>
              <a:rPr lang="sk-SK" sz="1600"/>
              <a:t>- </a:t>
            </a:r>
            <a:r>
              <a:rPr lang="en-US" sz="1600"/>
              <a:t>media </a:t>
            </a:r>
            <a:r>
              <a:rPr lang="en-US" sz="1600" err="1"/>
              <a:t>manažér</a:t>
            </a:r>
            <a:r>
              <a:rPr lang="sk-SK" sz="1600"/>
              <a:t>, </a:t>
            </a:r>
            <a:r>
              <a:rPr lang="en-US" sz="1600" err="1"/>
              <a:t>prieskumy</a:t>
            </a:r>
            <a:r>
              <a:rPr lang="sk-SK" sz="1600"/>
              <a:t> </a:t>
            </a:r>
            <a:r>
              <a:rPr lang="en-US" sz="1600" err="1"/>
              <a:t>trhu</a:t>
            </a:r>
            <a:endParaRPr lang="sk-SK" sz="1600"/>
          </a:p>
          <a:p>
            <a:endParaRPr lang="sk-SK" sz="1500" b="1"/>
          </a:p>
        </p:txBody>
      </p:sp>
      <p:sp>
        <p:nvSpPr>
          <p:cNvPr id="3" name="BlokTextu 2"/>
          <p:cNvSpPr txBox="1"/>
          <p:nvPr/>
        </p:nvSpPr>
        <p:spPr>
          <a:xfrm>
            <a:off x="278192" y="1542017"/>
            <a:ext cx="2575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/>
              <a:t>Mgr. Martin </a:t>
            </a:r>
            <a:r>
              <a:rPr lang="sk-SK" sz="2000" b="1" err="1"/>
              <a:t>Mitošinka</a:t>
            </a:r>
            <a:endParaRPr lang="sk-SK" sz="2000" b="1"/>
          </a:p>
        </p:txBody>
      </p:sp>
      <p:sp>
        <p:nvSpPr>
          <p:cNvPr id="19" name="BlokTextu 18"/>
          <p:cNvSpPr txBox="1"/>
          <p:nvPr/>
        </p:nvSpPr>
        <p:spPr>
          <a:xfrm>
            <a:off x="437626" y="1792364"/>
            <a:ext cx="2237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>
                <a:solidFill>
                  <a:schemeClr val="accent2"/>
                </a:solidFill>
              </a:rPr>
              <a:t>martin.mitosinka@rscbsk.sk</a:t>
            </a:r>
          </a:p>
        </p:txBody>
      </p:sp>
      <p:sp>
        <p:nvSpPr>
          <p:cNvPr id="20" name="BlokTextu 3"/>
          <p:cNvSpPr txBox="1"/>
          <p:nvPr/>
        </p:nvSpPr>
        <p:spPr>
          <a:xfrm>
            <a:off x="8908570" y="3057616"/>
            <a:ext cx="2749580" cy="34366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r>
              <a:rPr lang="en-US" sz="1600" b="1" err="1"/>
              <a:t>Unimedia</a:t>
            </a:r>
            <a:r>
              <a:rPr lang="en-US" sz="1600" b="1"/>
              <a:t>, </a:t>
            </a:r>
            <a:r>
              <a:rPr lang="en-US" sz="1600" b="1" err="1"/>
              <a:t>mediálna</a:t>
            </a:r>
            <a:r>
              <a:rPr lang="en-US" sz="1600" b="1"/>
              <a:t> </a:t>
            </a:r>
            <a:r>
              <a:rPr lang="en-US" sz="1600" b="1" err="1"/>
              <a:t>agentúra</a:t>
            </a:r>
            <a:r>
              <a:rPr lang="en-US" sz="1600" b="1"/>
              <a:t> </a:t>
            </a:r>
            <a:endParaRPr lang="sk-SK" sz="1600"/>
          </a:p>
          <a:p>
            <a:r>
              <a:rPr lang="en-US" sz="1600" i="1"/>
              <a:t>media planner </a:t>
            </a:r>
            <a:r>
              <a:rPr lang="sk-SK" sz="1600" i="1"/>
              <a:t>,</a:t>
            </a:r>
            <a:r>
              <a:rPr lang="en-US" sz="1600" i="1"/>
              <a:t> account manager</a:t>
            </a:r>
            <a:endParaRPr lang="sk-SK" sz="1600"/>
          </a:p>
          <a:p>
            <a:r>
              <a:rPr lang="en-US" sz="1600" i="1"/>
              <a:t>    </a:t>
            </a:r>
            <a:endParaRPr lang="sk-SK" sz="1600"/>
          </a:p>
          <a:p>
            <a:r>
              <a:rPr lang="sk-SK" sz="1600"/>
              <a:t>- </a:t>
            </a:r>
            <a:r>
              <a:rPr lang="en-US" sz="1600" err="1"/>
              <a:t>tvorba</a:t>
            </a:r>
            <a:r>
              <a:rPr lang="en-US" sz="1600"/>
              <a:t> </a:t>
            </a:r>
            <a:r>
              <a:rPr lang="en-US" sz="1600" err="1"/>
              <a:t>mediálnych</a:t>
            </a:r>
            <a:r>
              <a:rPr lang="en-US" sz="1600"/>
              <a:t> </a:t>
            </a:r>
            <a:r>
              <a:rPr lang="en-US" sz="1600" err="1"/>
              <a:t>plánov</a:t>
            </a:r>
            <a:r>
              <a:rPr lang="en-US" sz="1600"/>
              <a:t>, </a:t>
            </a:r>
            <a:r>
              <a:rPr lang="en-US" sz="1600" err="1"/>
              <a:t>mediálnych</a:t>
            </a:r>
            <a:r>
              <a:rPr lang="en-US" sz="1600"/>
              <a:t> </a:t>
            </a:r>
            <a:r>
              <a:rPr lang="en-US" sz="1600" err="1"/>
              <a:t>stratégií</a:t>
            </a:r>
            <a:r>
              <a:rPr lang="en-US" sz="1600"/>
              <a:t>, </a:t>
            </a:r>
            <a:r>
              <a:rPr lang="en-US" sz="1600" err="1"/>
              <a:t>mediálnych</a:t>
            </a:r>
            <a:r>
              <a:rPr lang="en-US" sz="1600"/>
              <a:t> </a:t>
            </a:r>
            <a:r>
              <a:rPr lang="en-US" sz="1600" err="1"/>
              <a:t>analýz</a:t>
            </a:r>
            <a:endParaRPr lang="sk-SK" sz="1600"/>
          </a:p>
          <a:p>
            <a:r>
              <a:rPr lang="sk-SK" sz="1600"/>
              <a:t>- nastavovanie vhodného </a:t>
            </a:r>
            <a:r>
              <a:rPr lang="sk-SK" sz="1600" err="1"/>
              <a:t>mediamixu</a:t>
            </a:r>
            <a:endParaRPr lang="sk-SK" sz="1600"/>
          </a:p>
          <a:p>
            <a:r>
              <a:rPr lang="en-US" sz="1600"/>
              <a:t>-</a:t>
            </a:r>
            <a:r>
              <a:rPr lang="sk-SK" sz="1600"/>
              <a:t> vyhodnocovanie kampaní  a mediálneho trhu</a:t>
            </a:r>
            <a:endParaRPr lang="sk-SK" sz="1500" b="1"/>
          </a:p>
        </p:txBody>
      </p:sp>
      <p:sp>
        <p:nvSpPr>
          <p:cNvPr id="21" name="BlokTextu 3"/>
          <p:cNvSpPr txBox="1"/>
          <p:nvPr/>
        </p:nvSpPr>
        <p:spPr>
          <a:xfrm>
            <a:off x="2913681" y="2631451"/>
            <a:ext cx="8440119" cy="3331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r>
              <a:rPr lang="sk-SK" b="1"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VZDELANIE</a:t>
            </a:r>
            <a:r>
              <a:rPr lang="sk-SK" sz="1600"/>
              <a:t>     </a:t>
            </a:r>
            <a:r>
              <a:rPr lang="en-US" sz="1600" err="1"/>
              <a:t>Katedra</a:t>
            </a:r>
            <a:r>
              <a:rPr lang="en-US" sz="1600"/>
              <a:t> </a:t>
            </a:r>
            <a:r>
              <a:rPr lang="en-US" sz="1600" err="1"/>
              <a:t>marketingovej</a:t>
            </a:r>
            <a:r>
              <a:rPr lang="en-US" sz="1600"/>
              <a:t> </a:t>
            </a:r>
            <a:r>
              <a:rPr lang="en-US" sz="1600" err="1"/>
              <a:t>komunikácie</a:t>
            </a:r>
            <a:r>
              <a:rPr lang="sk-SK" sz="1600"/>
              <a:t> , </a:t>
            </a:r>
            <a:r>
              <a:rPr lang="en-US" sz="1600" err="1"/>
              <a:t>Filozofická</a:t>
            </a:r>
            <a:r>
              <a:rPr lang="en-US" sz="1600"/>
              <a:t> </a:t>
            </a:r>
            <a:r>
              <a:rPr lang="en-US" sz="1600" err="1"/>
              <a:t>fakulta</a:t>
            </a:r>
            <a:r>
              <a:rPr lang="en-US" sz="1600"/>
              <a:t> UK v </a:t>
            </a:r>
            <a:r>
              <a:rPr lang="en-US" sz="1600" err="1"/>
              <a:t>Bratislave</a:t>
            </a:r>
            <a:endParaRPr lang="sk-SK" sz="1600"/>
          </a:p>
          <a:p>
            <a:r>
              <a:rPr lang="en-US" sz="1500"/>
              <a:t> </a:t>
            </a:r>
            <a:endParaRPr lang="sk-SK" sz="1500"/>
          </a:p>
          <a:p>
            <a:endParaRPr lang="sk-SK" sz="1500" b="1"/>
          </a:p>
        </p:txBody>
      </p:sp>
      <p:sp>
        <p:nvSpPr>
          <p:cNvPr id="23" name="Bublina v tvare šípky doľava 22"/>
          <p:cNvSpPr/>
          <p:nvPr/>
        </p:nvSpPr>
        <p:spPr>
          <a:xfrm>
            <a:off x="10945504" y="-18000"/>
            <a:ext cx="1246496" cy="673093"/>
          </a:xfrm>
          <a:prstGeom prst="leftArrow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BlokTextu 3"/>
          <p:cNvSpPr txBox="1"/>
          <p:nvPr/>
        </p:nvSpPr>
        <p:spPr>
          <a:xfrm>
            <a:off x="11413842" y="134177"/>
            <a:ext cx="846398" cy="5940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ctr"/>
            <a:r>
              <a:rPr lang="sk-SK" b="1" i="1">
                <a:solidFill>
                  <a:schemeClr val="bg1"/>
                </a:solidFill>
                <a:latin typeface="+mj-lt"/>
              </a:rPr>
              <a:t>Kto?	</a:t>
            </a:r>
          </a:p>
        </p:txBody>
      </p:sp>
    </p:spTree>
    <p:extLst>
      <p:ext uri="{BB962C8B-B14F-4D97-AF65-F5344CB8AC3E}">
        <p14:creationId xmlns:p14="http://schemas.microsoft.com/office/powerpoint/2010/main" val="2519469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E2C8F-637C-714B-A9FB-A2DF57E24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800" y="-18000"/>
            <a:ext cx="10440000" cy="1260000"/>
          </a:xfrm>
        </p:spPr>
        <p:txBody>
          <a:bodyPr>
            <a:normAutofit/>
          </a:bodyPr>
          <a:lstStyle/>
          <a:p>
            <a:r>
              <a:rPr lang="sk-SK" sz="4800" b="1">
                <a:effectLst>
                  <a:outerShdw blurRad="50800" dist="38100" dir="5400000" algn="t" rotWithShape="0">
                    <a:schemeClr val="bg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Komunikácia RSC BSK</a:t>
            </a:r>
          </a:p>
        </p:txBody>
      </p:sp>
      <p:pic>
        <p:nvPicPr>
          <p:cNvPr id="11" name="Zástupný objekt pre obsah 10" descr="Obrázok, na ktorom je text&#10;&#10;Automaticky generovaný popis">
            <a:extLst>
              <a:ext uri="{FF2B5EF4-FFF2-40B4-BE49-F238E27FC236}">
                <a16:creationId xmlns:a16="http://schemas.microsoft.com/office/drawing/2014/main" id="{CE2DF601-7B96-F14D-A9A2-C76D85F40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8481" y="6023124"/>
            <a:ext cx="1587500" cy="542876"/>
          </a:xfrm>
          <a:effectLst/>
        </p:spPr>
      </p:pic>
      <p:cxnSp>
        <p:nvCxnSpPr>
          <p:cNvPr id="13" name="Priama spojnica 12">
            <a:extLst>
              <a:ext uri="{FF2B5EF4-FFF2-40B4-BE49-F238E27FC236}">
                <a16:creationId xmlns:a16="http://schemas.microsoft.com/office/drawing/2014/main" id="{75CA0FA7-9354-D240-9071-3AE0F5AD6567}"/>
              </a:ext>
            </a:extLst>
          </p:cNvPr>
          <p:cNvCxnSpPr>
            <a:cxnSpLocks/>
          </p:cNvCxnSpPr>
          <p:nvPr/>
        </p:nvCxnSpPr>
        <p:spPr>
          <a:xfrm>
            <a:off x="838200" y="5994500"/>
            <a:ext cx="10515600" cy="0"/>
          </a:xfrm>
          <a:prstGeom prst="line">
            <a:avLst/>
          </a:prstGeom>
          <a:ln w="12700"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BlokTextu 3"/>
          <p:cNvSpPr txBox="1"/>
          <p:nvPr/>
        </p:nvSpPr>
        <p:spPr>
          <a:xfrm>
            <a:off x="475902" y="3957843"/>
            <a:ext cx="4799594" cy="6782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r>
              <a:rPr lang="sk-SK" sz="3200" b="1">
                <a:solidFill>
                  <a:srgbClr val="0070C0"/>
                </a:solidFill>
                <a:latin typeface="+mj-lt"/>
              </a:rPr>
              <a:t>Poslanci</a:t>
            </a:r>
            <a:r>
              <a:rPr lang="sk-SK" sz="3200">
                <a:solidFill>
                  <a:srgbClr val="0070C0"/>
                </a:solidFill>
                <a:latin typeface="+mj-lt"/>
              </a:rPr>
              <a:t> zastupiteľstva BSK   </a:t>
            </a:r>
            <a:r>
              <a:rPr lang="sk-SK" sz="1600" b="1">
                <a:solidFill>
                  <a:srgbClr val="0070C0"/>
                </a:solidFill>
                <a:latin typeface="+mj-lt"/>
              </a:rPr>
              <a:t>	</a:t>
            </a:r>
          </a:p>
        </p:txBody>
      </p:sp>
      <p:sp>
        <p:nvSpPr>
          <p:cNvPr id="17" name="BlokTextu 3"/>
          <p:cNvSpPr txBox="1"/>
          <p:nvPr/>
        </p:nvSpPr>
        <p:spPr>
          <a:xfrm>
            <a:off x="475902" y="1747645"/>
            <a:ext cx="2648318" cy="67979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r>
              <a:rPr lang="sk-SK" sz="3200" b="1">
                <a:solidFill>
                  <a:srgbClr val="0070C0"/>
                </a:solidFill>
                <a:latin typeface="+mj-lt"/>
              </a:rPr>
              <a:t>Verejnosť</a:t>
            </a:r>
          </a:p>
        </p:txBody>
      </p:sp>
      <p:sp>
        <p:nvSpPr>
          <p:cNvPr id="21" name="BlokTextu 3"/>
          <p:cNvSpPr txBox="1"/>
          <p:nvPr/>
        </p:nvSpPr>
        <p:spPr>
          <a:xfrm>
            <a:off x="2903417" y="2750936"/>
            <a:ext cx="2648318" cy="11703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r>
              <a:rPr lang="sk-SK" sz="3200" b="1">
                <a:solidFill>
                  <a:srgbClr val="0070C0"/>
                </a:solidFill>
                <a:latin typeface="+mj-lt"/>
              </a:rPr>
              <a:t>Vedenie  BSK	</a:t>
            </a:r>
          </a:p>
        </p:txBody>
      </p:sp>
      <p:sp>
        <p:nvSpPr>
          <p:cNvPr id="23" name="Bublina v tvare šípky doľava 22"/>
          <p:cNvSpPr/>
          <p:nvPr/>
        </p:nvSpPr>
        <p:spPr>
          <a:xfrm>
            <a:off x="10945504" y="-18000"/>
            <a:ext cx="1246496" cy="673093"/>
          </a:xfrm>
          <a:prstGeom prst="leftArrow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0" name="BlokTextu 3"/>
          <p:cNvSpPr txBox="1"/>
          <p:nvPr/>
        </p:nvSpPr>
        <p:spPr>
          <a:xfrm>
            <a:off x="11236418" y="134177"/>
            <a:ext cx="1376310" cy="5940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ctr"/>
            <a:r>
              <a:rPr lang="sk-SK" b="1" i="1">
                <a:solidFill>
                  <a:schemeClr val="bg1"/>
                </a:solidFill>
                <a:latin typeface="+mj-lt"/>
              </a:rPr>
              <a:t>Komu?	</a:t>
            </a:r>
          </a:p>
        </p:txBody>
      </p:sp>
      <p:pic>
        <p:nvPicPr>
          <p:cNvPr id="5122" name="Picture 2" descr="Pozadia Tapety Bubliny - Obrázok zdarma na Pixabay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6566" y="1109471"/>
            <a:ext cx="6255434" cy="481187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10115510" y="2608155"/>
            <a:ext cx="1659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>
                <a:solidFill>
                  <a:schemeClr val="bg1"/>
                </a:solidFill>
              </a:rPr>
              <a:t>informácie</a:t>
            </a:r>
          </a:p>
        </p:txBody>
      </p:sp>
      <p:sp>
        <p:nvSpPr>
          <p:cNvPr id="28" name="BlokTextu 27"/>
          <p:cNvSpPr txBox="1"/>
          <p:nvPr/>
        </p:nvSpPr>
        <p:spPr>
          <a:xfrm>
            <a:off x="8039020" y="2823955"/>
            <a:ext cx="1659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i="1">
                <a:solidFill>
                  <a:schemeClr val="bg1"/>
                </a:solidFill>
              </a:rPr>
              <a:t>médiá</a:t>
            </a:r>
          </a:p>
        </p:txBody>
      </p:sp>
      <p:sp>
        <p:nvSpPr>
          <p:cNvPr id="31" name="BlokTextu 30"/>
          <p:cNvSpPr txBox="1"/>
          <p:nvPr/>
        </p:nvSpPr>
        <p:spPr>
          <a:xfrm>
            <a:off x="7661318" y="3727441"/>
            <a:ext cx="1659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>
                <a:solidFill>
                  <a:schemeClr val="bg1"/>
                </a:solidFill>
              </a:rPr>
              <a:t>sociálne siete</a:t>
            </a:r>
          </a:p>
        </p:txBody>
      </p:sp>
      <p:sp>
        <p:nvSpPr>
          <p:cNvPr id="32" name="BlokTextu 31"/>
          <p:cNvSpPr txBox="1"/>
          <p:nvPr/>
        </p:nvSpPr>
        <p:spPr>
          <a:xfrm>
            <a:off x="8805205" y="2014321"/>
            <a:ext cx="2259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>
                <a:solidFill>
                  <a:schemeClr val="bg1"/>
                </a:solidFill>
              </a:rPr>
              <a:t>komunikácia</a:t>
            </a:r>
          </a:p>
        </p:txBody>
      </p:sp>
      <p:sp>
        <p:nvSpPr>
          <p:cNvPr id="33" name="BlokTextu 32"/>
          <p:cNvSpPr txBox="1"/>
          <p:nvPr/>
        </p:nvSpPr>
        <p:spPr>
          <a:xfrm>
            <a:off x="10794947" y="3704360"/>
            <a:ext cx="2259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>
                <a:solidFill>
                  <a:schemeClr val="bg1"/>
                </a:solidFill>
              </a:rPr>
              <a:t>dôvera</a:t>
            </a:r>
          </a:p>
        </p:txBody>
      </p:sp>
      <p:sp>
        <p:nvSpPr>
          <p:cNvPr id="34" name="BlokTextu 33"/>
          <p:cNvSpPr txBox="1"/>
          <p:nvPr/>
        </p:nvSpPr>
        <p:spPr>
          <a:xfrm>
            <a:off x="8247600" y="4206575"/>
            <a:ext cx="2259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>
                <a:solidFill>
                  <a:schemeClr val="bg1"/>
                </a:solidFill>
              </a:rPr>
              <a:t>aktuálnosť</a:t>
            </a:r>
          </a:p>
        </p:txBody>
      </p:sp>
      <p:sp>
        <p:nvSpPr>
          <p:cNvPr id="35" name="BlokTextu 34"/>
          <p:cNvSpPr txBox="1"/>
          <p:nvPr/>
        </p:nvSpPr>
        <p:spPr>
          <a:xfrm>
            <a:off x="11236418" y="4987017"/>
            <a:ext cx="2259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err="1">
                <a:solidFill>
                  <a:schemeClr val="bg1"/>
                </a:solidFill>
              </a:rPr>
              <a:t>www</a:t>
            </a:r>
            <a:endParaRPr lang="sk-SK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20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E2C8F-637C-714B-A9FB-A2DF57E24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800" y="-18000"/>
            <a:ext cx="10440000" cy="1260000"/>
          </a:xfrm>
        </p:spPr>
        <p:txBody>
          <a:bodyPr>
            <a:normAutofit/>
          </a:bodyPr>
          <a:lstStyle/>
          <a:p>
            <a:r>
              <a:rPr lang="sk-SK" sz="4800" b="1">
                <a:effectLst>
                  <a:outerShdw blurRad="50800" dist="38100" dir="5400000" algn="t" rotWithShape="0">
                    <a:schemeClr val="bg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Komunikačné ciele RSC BSK  2021</a:t>
            </a:r>
          </a:p>
        </p:txBody>
      </p:sp>
      <p:pic>
        <p:nvPicPr>
          <p:cNvPr id="11" name="Zástupný objekt pre obsah 10" descr="Obrázok, na ktorom je text&#10;&#10;Automaticky generovaný popis">
            <a:extLst>
              <a:ext uri="{FF2B5EF4-FFF2-40B4-BE49-F238E27FC236}">
                <a16:creationId xmlns:a16="http://schemas.microsoft.com/office/drawing/2014/main" id="{CE2DF601-7B96-F14D-A9A2-C76D85F40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6300" y="6078583"/>
            <a:ext cx="1587500" cy="542876"/>
          </a:xfrm>
          <a:effectLst/>
        </p:spPr>
      </p:pic>
      <p:cxnSp>
        <p:nvCxnSpPr>
          <p:cNvPr id="13" name="Priama spojnica 12">
            <a:extLst>
              <a:ext uri="{FF2B5EF4-FFF2-40B4-BE49-F238E27FC236}">
                <a16:creationId xmlns:a16="http://schemas.microsoft.com/office/drawing/2014/main" id="{75CA0FA7-9354-D240-9071-3AE0F5AD6567}"/>
              </a:ext>
            </a:extLst>
          </p:cNvPr>
          <p:cNvCxnSpPr>
            <a:cxnSpLocks/>
          </p:cNvCxnSpPr>
          <p:nvPr/>
        </p:nvCxnSpPr>
        <p:spPr>
          <a:xfrm>
            <a:off x="838200" y="5994500"/>
            <a:ext cx="10515600" cy="0"/>
          </a:xfrm>
          <a:prstGeom prst="line">
            <a:avLst/>
          </a:prstGeom>
          <a:ln w="12700"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BlokTextu 3"/>
          <p:cNvSpPr txBox="1"/>
          <p:nvPr/>
        </p:nvSpPr>
        <p:spPr>
          <a:xfrm>
            <a:off x="74485" y="1422503"/>
            <a:ext cx="3960000" cy="3600000"/>
          </a:xfrm>
          <a:prstGeom prst="rect">
            <a:avLst/>
          </a:prstGeom>
          <a:noFill/>
          <a:ln cap="flat">
            <a:solidFill>
              <a:schemeClr val="accent2"/>
            </a:solidFill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514350" marR="0" lvl="0" indent="-5143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800" b="1" i="0" u="none" strike="noStrike" kern="1200" cap="none" spc="0" baseline="0">
                <a:solidFill>
                  <a:schemeClr val="accent2"/>
                </a:solidFill>
                <a:effectLst>
                  <a:outerShdw blurRad="50800" dist="38100" dir="5400000" algn="t" rotWithShape="0">
                    <a:schemeClr val="bg1">
                      <a:lumMod val="50000"/>
                      <a:alpha val="40000"/>
                    </a:schemeClr>
                  </a:outerShdw>
                </a:effectLst>
                <a:uFillTx/>
              </a:rPr>
              <a:t>Zmena a Poriadok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D7072B"/>
              </a:solidFill>
              <a:uFillTx/>
            </a:endParaRP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0" u="none" strike="noStrike" kern="1200" cap="none" spc="0" baseline="0">
                <a:solidFill>
                  <a:srgbClr val="000000"/>
                </a:solidFill>
                <a:uFillTx/>
              </a:rPr>
              <a:t>.dôvody úplného prevzatia RCB zo strany BSK</a:t>
            </a: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0" u="none" strike="noStrike" kern="1200" cap="none" spc="0" baseline="0">
                <a:solidFill>
                  <a:srgbClr val="000000"/>
                </a:solidFill>
                <a:uFillTx/>
              </a:rPr>
              <a:t>.dôvody finančného vyrovnania so súkromnými akcionármi</a:t>
            </a: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0" u="none" strike="noStrike" kern="1200" cap="none" spc="0" baseline="0">
                <a:solidFill>
                  <a:srgbClr val="000000"/>
                </a:solidFill>
                <a:uFillTx/>
              </a:rPr>
              <a:t>.vznik RSC BSK</a:t>
            </a: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1" u="none" strike="noStrike" kern="1200" cap="none" spc="0" baseline="0">
                <a:solidFill>
                  <a:srgbClr val="000000"/>
                </a:solidFill>
                <a:uFillTx/>
              </a:rPr>
              <a:t>Cieľ</a:t>
            </a:r>
            <a:r>
              <a:rPr lang="sk-SK" sz="1600" b="0" u="none" strike="noStrike" kern="1200" cap="none" spc="0" baseline="0">
                <a:solidFill>
                  <a:srgbClr val="000000"/>
                </a:solidFill>
                <a:uFillTx/>
              </a:rPr>
              <a:t>: informovať o vzniku spoločnosti, rozptýliť pochybnosti ohľadom vyrovnania s predchádzajúcimi akcionármi</a:t>
            </a: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1" u="none" strike="noStrike" kern="1200" cap="none" spc="0" baseline="0">
                <a:solidFill>
                  <a:srgbClr val="000000"/>
                </a:solidFill>
                <a:uFillTx/>
              </a:rPr>
              <a:t>Cieľová skupina: </a:t>
            </a:r>
            <a:r>
              <a:rPr lang="sk-SK" sz="1600" b="0" u="none" strike="noStrike" kern="1200" cap="none" spc="0" baseline="0">
                <a:solidFill>
                  <a:srgbClr val="000000"/>
                </a:solidFill>
                <a:uFillTx/>
              </a:rPr>
              <a:t>18+, obyvatelia BSK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1" u="none" strike="noStrike" kern="1200" cap="none" spc="0" baseline="0">
                <a:solidFill>
                  <a:srgbClr val="000000"/>
                </a:solidFill>
                <a:uFillTx/>
              </a:rPr>
              <a:t>Média</a:t>
            </a:r>
            <a:r>
              <a:rPr lang="sk-SK" sz="1600" b="0" u="none" strike="noStrike" kern="1200" cap="none" spc="0" baseline="0">
                <a:solidFill>
                  <a:srgbClr val="000000"/>
                </a:solidFill>
                <a:uFillTx/>
              </a:rPr>
              <a:t>: </a:t>
            </a:r>
            <a:r>
              <a:rPr lang="sk-SK" sz="1600" b="0" u="none" strike="noStrike" kern="1200" cap="none" spc="0" baseline="0" err="1">
                <a:solidFill>
                  <a:srgbClr val="000000"/>
                </a:solidFill>
                <a:uFillTx/>
              </a:rPr>
              <a:t>facebook</a:t>
            </a:r>
            <a:r>
              <a:rPr lang="sk-SK" sz="1600" b="0" u="none" strike="noStrike" kern="1200" cap="none" spc="0" baseline="0">
                <a:solidFill>
                  <a:srgbClr val="000000"/>
                </a:solidFill>
                <a:uFillTx/>
              </a:rPr>
              <a:t> a web RSC BSK, FB a web BSK, </a:t>
            </a:r>
            <a:r>
              <a:rPr lang="sk-SK" sz="1600">
                <a:solidFill>
                  <a:srgbClr val="000000"/>
                </a:solidFill>
              </a:rPr>
              <a:t>TV Bratislava, Bratislavské noviny, web Brat. noviny, </a:t>
            </a:r>
            <a:r>
              <a:rPr lang="sk-SK" sz="1600" kern="0">
                <a:solidFill>
                  <a:srgbClr val="000000"/>
                </a:solidFill>
              </a:rPr>
              <a:t>Bratislavský </a:t>
            </a:r>
            <a:r>
              <a:rPr lang="sk-SK" sz="1600" kern="0" err="1">
                <a:solidFill>
                  <a:srgbClr val="000000"/>
                </a:solidFill>
              </a:rPr>
              <a:t>Kurier</a:t>
            </a:r>
            <a:r>
              <a:rPr lang="sk-SK" sz="1600" kern="0">
                <a:solidFill>
                  <a:srgbClr val="000000"/>
                </a:solidFill>
              </a:rPr>
              <a:t>, </a:t>
            </a:r>
            <a:r>
              <a:rPr lang="sk-SK" sz="1600" kern="0">
                <a:solidFill>
                  <a:srgbClr val="000000"/>
                </a:solidFill>
                <a:hlinkClick r:id="rId4"/>
              </a:rPr>
              <a:t>bakurier.sk</a:t>
            </a:r>
            <a:r>
              <a:rPr lang="sk-SK" sz="1600" kern="0">
                <a:solidFill>
                  <a:srgbClr val="000000"/>
                </a:solidFill>
              </a:rPr>
              <a:t>, Bratislava24.sk, BratislavaDen.sk</a:t>
            </a:r>
            <a:r>
              <a:rPr lang="sk-SK" sz="1600" b="0" u="none" strike="noStrike" kern="1200" cap="none" spc="0" baseline="0">
                <a:solidFill>
                  <a:srgbClr val="000000"/>
                </a:solidFill>
                <a:uFillTx/>
              </a:rPr>
              <a:t>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600" b="0" i="1" u="none" strike="noStrike" kern="1200" cap="none" spc="0" baseline="0">
              <a:solidFill>
                <a:srgbClr val="000000"/>
              </a:solidFill>
              <a:uFillTx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00" b="0" i="1" u="none" strike="noStrike" kern="1200" cap="none" spc="0" baseline="0">
              <a:solidFill>
                <a:srgbClr val="000000"/>
              </a:solidFill>
              <a:uFillTx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3200" b="0" i="0" u="none" strike="noStrike" kern="1200" cap="none" spc="0" baseline="0">
              <a:solidFill>
                <a:srgbClr val="000000"/>
              </a:solidFill>
              <a:uFillTx/>
            </a:endParaRPr>
          </a:p>
        </p:txBody>
      </p:sp>
      <p:sp>
        <p:nvSpPr>
          <p:cNvPr id="7" name="BlokTextu 17"/>
          <p:cNvSpPr txBox="1"/>
          <p:nvPr/>
        </p:nvSpPr>
        <p:spPr>
          <a:xfrm>
            <a:off x="4126359" y="1422503"/>
            <a:ext cx="3960000" cy="3600000"/>
          </a:xfrm>
          <a:prstGeom prst="rect">
            <a:avLst/>
          </a:prstGeom>
          <a:noFill/>
          <a:ln cap="flat">
            <a:solidFill>
              <a:srgbClr val="00B0F0"/>
            </a:solidFill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800" b="1" i="0" u="none" strike="noStrike" kern="1200" cap="none" spc="0" baseline="0">
                <a:solidFill>
                  <a:srgbClr val="00B0F0"/>
                </a:solidFill>
                <a:effectLst>
                  <a:outerShdw blurRad="50800" dist="38100" dir="5400000" algn="t" rotWithShape="0">
                    <a:schemeClr val="bg1">
                      <a:lumMod val="50000"/>
                      <a:alpha val="40000"/>
                    </a:schemeClr>
                  </a:outerShdw>
                </a:effectLst>
                <a:uFillTx/>
                <a:cs typeface="Calibri" pitchFamily="34"/>
              </a:rPr>
              <a:t>2. Dôveryhodný partner</a:t>
            </a: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u="none" strike="noStrike" kern="1200" cap="none" spc="0" baseline="0">
              <a:solidFill>
                <a:srgbClr val="525252"/>
              </a:solidFill>
              <a:uFillTx/>
              <a:cs typeface="Calibri" pitchFamily="34"/>
            </a:endParaRP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0" u="none" strike="noStrike" kern="1200" cap="none" spc="0" baseline="0">
                <a:solidFill>
                  <a:srgbClr val="000000"/>
                </a:solidFill>
                <a:uFillTx/>
                <a:cs typeface="Calibri" pitchFamily="34"/>
              </a:rPr>
              <a:t>.služby RSC BSK sú cenovo výhodné a technicky precízne</a:t>
            </a: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1" u="none" strike="noStrike" kern="1200" cap="none" spc="0" baseline="0">
                <a:solidFill>
                  <a:srgbClr val="000000"/>
                </a:solidFill>
                <a:uFillTx/>
                <a:cs typeface="Calibri" pitchFamily="34"/>
              </a:rPr>
              <a:t>Cieľ: </a:t>
            </a:r>
            <a:r>
              <a:rPr lang="sk-SK" sz="1600" b="0" u="none" strike="noStrike" kern="1200" cap="none" spc="0" baseline="0">
                <a:solidFill>
                  <a:srgbClr val="000000"/>
                </a:solidFill>
                <a:uFillTx/>
                <a:cs typeface="Calibri" pitchFamily="34"/>
              </a:rPr>
              <a:t>väčší podiel na trhu</a:t>
            </a: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1" u="none" strike="noStrike" kern="1200" cap="none" spc="0" baseline="0">
                <a:solidFill>
                  <a:srgbClr val="000000"/>
                </a:solidFill>
                <a:uFillTx/>
                <a:cs typeface="Calibri" pitchFamily="34"/>
              </a:rPr>
              <a:t>Cieľová skupina: </a:t>
            </a:r>
            <a:r>
              <a:rPr lang="sk-SK" sz="1600" b="0" u="none" strike="noStrike" kern="1200" cap="none" spc="0" baseline="0">
                <a:solidFill>
                  <a:srgbClr val="000000"/>
                </a:solidFill>
                <a:uFillTx/>
                <a:cs typeface="Calibri" pitchFamily="34"/>
              </a:rPr>
              <a:t>organizácie vlastníkov cestných komunikácií – prevádzkové zložky</a:t>
            </a: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1" u="none" strike="noStrike" kern="1200" cap="none" spc="0" baseline="0">
                <a:solidFill>
                  <a:srgbClr val="000000"/>
                </a:solidFill>
                <a:uFillTx/>
                <a:cs typeface="Calibri" pitchFamily="34"/>
              </a:rPr>
              <a:t>Média: </a:t>
            </a:r>
            <a:r>
              <a:rPr lang="sk-SK" sz="1600" b="0" u="none" strike="noStrike" kern="1200" cap="none" spc="0" baseline="0">
                <a:solidFill>
                  <a:srgbClr val="000000"/>
                </a:solidFill>
                <a:uFillTx/>
                <a:cs typeface="Calibri" pitchFamily="34"/>
              </a:rPr>
              <a:t>e-mail marketing</a:t>
            </a:r>
          </a:p>
        </p:txBody>
      </p:sp>
      <p:sp>
        <p:nvSpPr>
          <p:cNvPr id="8" name="BlokTextu 19"/>
          <p:cNvSpPr txBox="1"/>
          <p:nvPr/>
        </p:nvSpPr>
        <p:spPr>
          <a:xfrm>
            <a:off x="8163539" y="1422503"/>
            <a:ext cx="3960000" cy="3600000"/>
          </a:xfrm>
          <a:prstGeom prst="rect">
            <a:avLst/>
          </a:prstGeom>
          <a:noFill/>
          <a:ln cap="flat">
            <a:solidFill>
              <a:srgbClr val="00B050"/>
            </a:solidFill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800" b="1" i="0" u="none" strike="noStrike" kern="1200" cap="none" spc="0" baseline="0" dirty="0">
                <a:solidFill>
                  <a:srgbClr val="00B050"/>
                </a:solidFill>
                <a:effectLst>
                  <a:outerShdw blurRad="50800" dist="38100" dir="5400000" algn="t" rotWithShape="0">
                    <a:schemeClr val="bg1">
                      <a:lumMod val="50000"/>
                      <a:alpha val="40000"/>
                    </a:schemeClr>
                  </a:outerShdw>
                </a:effectLst>
                <a:uFillTx/>
                <a:cs typeface="Calibri" pitchFamily="34"/>
              </a:rPr>
              <a:t>3. Informačný zdroj</a:t>
            </a: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u="none" strike="noStrike" kern="1200" cap="none" spc="0" baseline="0" dirty="0">
              <a:solidFill>
                <a:srgbClr val="00B050"/>
              </a:solidFill>
              <a:uFillTx/>
              <a:cs typeface="Calibri" pitchFamily="34"/>
            </a:endParaRP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0" u="none" strike="noStrike" kern="1200" cap="none" spc="0" baseline="0" dirty="0">
                <a:solidFill>
                  <a:srgbClr val="000000"/>
                </a:solidFill>
                <a:uFillTx/>
                <a:cs typeface="Calibri" pitchFamily="34"/>
              </a:rPr>
              <a:t>.údaje o zjazdnosti ciest, obchádzkach, prácach na ceste,...</a:t>
            </a: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1" u="none" strike="noStrike" kern="1200" cap="none" spc="0" baseline="0" dirty="0">
                <a:solidFill>
                  <a:srgbClr val="000000"/>
                </a:solidFill>
                <a:uFillTx/>
                <a:cs typeface="Calibri" pitchFamily="34"/>
              </a:rPr>
              <a:t>Cieľ: </a:t>
            </a:r>
            <a:r>
              <a:rPr lang="sk-SK" sz="1600" b="0" u="none" strike="noStrike" kern="1200" cap="none" spc="0" baseline="0" dirty="0" err="1">
                <a:solidFill>
                  <a:srgbClr val="000000"/>
                </a:solidFill>
                <a:uFillTx/>
                <a:cs typeface="Calibri" pitchFamily="34"/>
              </a:rPr>
              <a:t>facebook</a:t>
            </a:r>
            <a:r>
              <a:rPr lang="sk-SK" sz="1600" b="0" u="none" strike="noStrike" kern="1200" cap="none" spc="0" baseline="0" dirty="0">
                <a:solidFill>
                  <a:srgbClr val="000000"/>
                </a:solidFill>
                <a:uFillTx/>
                <a:cs typeface="Calibri" pitchFamily="34"/>
              </a:rPr>
              <a:t> RSC BSK v úzkej súčinnosti s komunikačnými prostriedkami Bratislavského samosprávneho kraja, ako zdroj informácii pri cestovaní v kraji </a:t>
            </a: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1" u="none" strike="noStrike" kern="1200" cap="none" spc="0" baseline="0" dirty="0">
                <a:solidFill>
                  <a:srgbClr val="000000"/>
                </a:solidFill>
                <a:uFillTx/>
                <a:cs typeface="Calibri" pitchFamily="34"/>
              </a:rPr>
              <a:t>Cieľová skupina: </a:t>
            </a:r>
            <a:r>
              <a:rPr lang="sk-SK" sz="1600" b="0" u="none" strike="noStrike" kern="1200" cap="none" spc="0" baseline="0" dirty="0">
                <a:solidFill>
                  <a:srgbClr val="000000"/>
                </a:solidFill>
                <a:uFillTx/>
                <a:cs typeface="Calibri" pitchFamily="34"/>
              </a:rPr>
              <a:t>motoristi, cyklisti, in </a:t>
            </a:r>
            <a:r>
              <a:rPr lang="sk-SK" sz="1600" b="0" u="none" strike="noStrike" kern="1200" cap="none" spc="0" baseline="0" dirty="0" err="1">
                <a:solidFill>
                  <a:srgbClr val="000000"/>
                </a:solidFill>
                <a:uFillTx/>
                <a:cs typeface="Calibri" pitchFamily="34"/>
              </a:rPr>
              <a:t>line</a:t>
            </a:r>
            <a:r>
              <a:rPr lang="sk-SK" sz="1600" b="0" u="none" strike="noStrike" kern="1200" cap="none" spc="0" baseline="0" dirty="0">
                <a:solidFill>
                  <a:srgbClr val="000000"/>
                </a:solidFill>
                <a:uFillTx/>
                <a:cs typeface="Calibri" pitchFamily="34"/>
              </a:rPr>
              <a:t> korčuliari, na území BSK</a:t>
            </a: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1" u="none" strike="noStrike" kern="1200" cap="none" spc="0" baseline="0" dirty="0">
                <a:solidFill>
                  <a:srgbClr val="000000"/>
                </a:solidFill>
                <a:uFillTx/>
                <a:cs typeface="Calibri" pitchFamily="34"/>
              </a:rPr>
              <a:t>Média: </a:t>
            </a:r>
            <a:r>
              <a:rPr lang="sk-SK" sz="1600" b="0" u="none" strike="noStrike" kern="1200" cap="none" spc="0" baseline="0" dirty="0" err="1">
                <a:solidFill>
                  <a:srgbClr val="000000"/>
                </a:solidFill>
                <a:uFillTx/>
                <a:cs typeface="Calibri" pitchFamily="34"/>
              </a:rPr>
              <a:t>facebook</a:t>
            </a:r>
            <a:r>
              <a:rPr lang="sk-SK" sz="1600" b="0" u="none" strike="noStrike" kern="1200" cap="none" spc="0" baseline="0" dirty="0">
                <a:solidFill>
                  <a:srgbClr val="000000"/>
                </a:solidFill>
                <a:uFillTx/>
                <a:cs typeface="Calibri" pitchFamily="34"/>
              </a:rPr>
              <a:t>, web</a:t>
            </a:r>
          </a:p>
        </p:txBody>
      </p:sp>
      <p:graphicFrame>
        <p:nvGraphicFramePr>
          <p:cNvPr id="9" name="Objekt 4"/>
          <p:cNvGraphicFramePr/>
          <p:nvPr>
            <p:extLst>
              <p:ext uri="{D42A27DB-BD31-4B8C-83A1-F6EECF244321}">
                <p14:modId xmlns:p14="http://schemas.microsoft.com/office/powerpoint/2010/main" val="2354287732"/>
              </p:ext>
            </p:extLst>
          </p:nvPr>
        </p:nvGraphicFramePr>
        <p:xfrm>
          <a:off x="838200" y="5269103"/>
          <a:ext cx="10474656" cy="511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árok" r:id="rId5" imgW="10213764" imgH="553867" progId="Excel.Sheet.12">
                  <p:embed/>
                </p:oleObj>
              </mc:Choice>
              <mc:Fallback>
                <p:oleObj name="Hárok" r:id="rId5" imgW="10213764" imgH="55386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200" y="5269103"/>
                        <a:ext cx="10474656" cy="511773"/>
                      </a:xfrm>
                      <a:prstGeom prst="rect">
                        <a:avLst/>
                      </a:prstGeom>
                      <a:noFill/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bdĺžnik 5"/>
          <p:cNvSpPr>
            <a:spLocks/>
          </p:cNvSpPr>
          <p:nvPr/>
        </p:nvSpPr>
        <p:spPr>
          <a:xfrm>
            <a:off x="3499200" y="5320800"/>
            <a:ext cx="2539944" cy="396000"/>
          </a:xfrm>
          <a:prstGeom prst="rect">
            <a:avLst/>
          </a:prstGeom>
          <a:noFill/>
          <a:ln w="38103" cap="flat">
            <a:solidFill>
              <a:schemeClr val="accent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858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400" b="0" i="1" u="none" strike="noStrike" kern="1200" cap="none" spc="0" baseline="0">
              <a:solidFill>
                <a:srgbClr val="FFFFFF"/>
              </a:solidFill>
              <a:uFillTx/>
              <a:ea typeface="Georgia"/>
              <a:cs typeface="Arial" pitchFamily="34"/>
            </a:endParaRPr>
          </a:p>
        </p:txBody>
      </p:sp>
      <p:sp>
        <p:nvSpPr>
          <p:cNvPr id="12" name="Obdĺžnik 6"/>
          <p:cNvSpPr/>
          <p:nvPr/>
        </p:nvSpPr>
        <p:spPr>
          <a:xfrm>
            <a:off x="6102000" y="5320800"/>
            <a:ext cx="5148000" cy="396000"/>
          </a:xfrm>
          <a:prstGeom prst="rect">
            <a:avLst/>
          </a:prstGeom>
          <a:noFill/>
          <a:ln w="38103" cap="flat">
            <a:solidFill>
              <a:srgbClr val="00B0F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858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400" b="0" i="1" u="none" strike="noStrike" kern="1200" cap="none" spc="0" baseline="0">
              <a:solidFill>
                <a:srgbClr val="FFFFFF"/>
              </a:solidFill>
              <a:uFillTx/>
              <a:ea typeface="Georgia"/>
              <a:cs typeface="Arial" pitchFamily="34"/>
            </a:endParaRPr>
          </a:p>
        </p:txBody>
      </p:sp>
      <p:sp>
        <p:nvSpPr>
          <p:cNvPr id="15" name="Obdĺžnik 9"/>
          <p:cNvSpPr/>
          <p:nvPr/>
        </p:nvSpPr>
        <p:spPr>
          <a:xfrm>
            <a:off x="4127324" y="5236127"/>
            <a:ext cx="7298653" cy="583769"/>
          </a:xfrm>
          <a:prstGeom prst="rect">
            <a:avLst/>
          </a:prstGeom>
          <a:noFill/>
          <a:ln w="38103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858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400" b="0" i="1" u="none" strike="noStrike" kern="1200" cap="none" spc="0" baseline="0">
              <a:solidFill>
                <a:srgbClr val="FFFFFF"/>
              </a:solidFill>
              <a:uFillTx/>
              <a:ea typeface="Georgia"/>
              <a:cs typeface="Arial" pitchFamily="34"/>
            </a:endParaRPr>
          </a:p>
        </p:txBody>
      </p:sp>
      <p:sp>
        <p:nvSpPr>
          <p:cNvPr id="17" name="Bublina v tvare šípky doľava 16"/>
          <p:cNvSpPr/>
          <p:nvPr/>
        </p:nvSpPr>
        <p:spPr>
          <a:xfrm>
            <a:off x="10945504" y="-18000"/>
            <a:ext cx="1246496" cy="673093"/>
          </a:xfrm>
          <a:prstGeom prst="leftArrow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BlokTextu 3"/>
          <p:cNvSpPr txBox="1"/>
          <p:nvPr/>
        </p:nvSpPr>
        <p:spPr>
          <a:xfrm>
            <a:off x="11413842" y="134177"/>
            <a:ext cx="1376310" cy="5940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ctr"/>
            <a:r>
              <a:rPr lang="sk-SK" b="1" i="1">
                <a:solidFill>
                  <a:schemeClr val="bg1"/>
                </a:solidFill>
                <a:latin typeface="+mj-lt"/>
              </a:rPr>
              <a:t>Čo?	</a:t>
            </a:r>
          </a:p>
        </p:txBody>
      </p:sp>
    </p:spTree>
    <p:extLst>
      <p:ext uri="{BB962C8B-B14F-4D97-AF65-F5344CB8AC3E}">
        <p14:creationId xmlns:p14="http://schemas.microsoft.com/office/powerpoint/2010/main" val="577354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E2C8F-637C-714B-A9FB-A2DF57E24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44" y="-19498"/>
            <a:ext cx="10440000" cy="1260000"/>
          </a:xfrm>
        </p:spPr>
        <p:txBody>
          <a:bodyPr>
            <a:normAutofit/>
          </a:bodyPr>
          <a:lstStyle/>
          <a:p>
            <a:r>
              <a:rPr lang="sk-SK" sz="4800" b="1">
                <a:solidFill>
                  <a:schemeClr val="accent2"/>
                </a:solidFill>
                <a:effectLst>
                  <a:outerShdw blurRad="50800" dist="38100" dir="5400000" algn="t" rotWithShape="0">
                    <a:schemeClr val="bg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1. Zmena a Poriadok</a:t>
            </a:r>
          </a:p>
        </p:txBody>
      </p:sp>
      <p:pic>
        <p:nvPicPr>
          <p:cNvPr id="11" name="Zástupný objekt pre obsah 10" descr="Obrázok, na ktorom je text&#10;&#10;Automaticky generovaný popis">
            <a:extLst>
              <a:ext uri="{FF2B5EF4-FFF2-40B4-BE49-F238E27FC236}">
                <a16:creationId xmlns:a16="http://schemas.microsoft.com/office/drawing/2014/main" id="{CE2DF601-7B96-F14D-A9A2-C76D85F40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6300" y="6078583"/>
            <a:ext cx="1587500" cy="542876"/>
          </a:xfrm>
          <a:effectLst/>
        </p:spPr>
      </p:pic>
      <p:cxnSp>
        <p:nvCxnSpPr>
          <p:cNvPr id="13" name="Priama spojnica 12">
            <a:extLst>
              <a:ext uri="{FF2B5EF4-FFF2-40B4-BE49-F238E27FC236}">
                <a16:creationId xmlns:a16="http://schemas.microsoft.com/office/drawing/2014/main" id="{75CA0FA7-9354-D240-9071-3AE0F5AD6567}"/>
              </a:ext>
            </a:extLst>
          </p:cNvPr>
          <p:cNvCxnSpPr>
            <a:cxnSpLocks/>
          </p:cNvCxnSpPr>
          <p:nvPr/>
        </p:nvCxnSpPr>
        <p:spPr>
          <a:xfrm>
            <a:off x="838200" y="5994500"/>
            <a:ext cx="10515600" cy="0"/>
          </a:xfrm>
          <a:prstGeom prst="line">
            <a:avLst/>
          </a:prstGeom>
          <a:ln w="12700"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BlokTextu 3"/>
          <p:cNvSpPr txBox="1"/>
          <p:nvPr/>
        </p:nvSpPr>
        <p:spPr>
          <a:xfrm>
            <a:off x="838200" y="1039934"/>
            <a:ext cx="7459246" cy="4003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1" i="0" u="none" strike="noStrike" kern="1200" cap="none" spc="0" baseline="0">
                <a:uFillTx/>
              </a:rPr>
              <a:t>Východiská</a:t>
            </a:r>
            <a:endParaRPr lang="en-GB" sz="1600" b="1" i="0" u="none" strike="noStrike" kern="1200" cap="none" spc="0" baseline="0">
              <a:uFillTx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i="1" u="none" strike="noStrike" kern="1200" cap="none" spc="0" baseline="0">
                <a:solidFill>
                  <a:schemeClr val="accent2"/>
                </a:solidFill>
                <a:uFillTx/>
              </a:rPr>
              <a:t>Volebný program župana BSK </a:t>
            </a:r>
            <a:r>
              <a:rPr lang="sk-SK" sz="1600" b="0" i="1" u="none" strike="noStrike" kern="1200" cap="none" spc="0" baseline="0">
                <a:solidFill>
                  <a:srgbClr val="000000"/>
                </a:solidFill>
                <a:uFillTx/>
              </a:rPr>
              <a:t>- </a:t>
            </a:r>
            <a:r>
              <a:rPr lang="sk-SK" sz="1600" b="0" i="0" u="none" strike="noStrike" kern="1200" cap="none" spc="0" baseline="0">
                <a:solidFill>
                  <a:srgbClr val="000000"/>
                </a:solidFill>
                <a:uFillTx/>
              </a:rPr>
              <a:t>Starostlivosť o regionálne cesty je priorita župy od nástupu súčasného vedenia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i="1" u="none" strike="noStrike" kern="1200" cap="none" spc="0" baseline="0">
                <a:solidFill>
                  <a:schemeClr val="accent2"/>
                </a:solidFill>
                <a:uFillTx/>
              </a:rPr>
              <a:t>Zložitý majetkový a </a:t>
            </a:r>
            <a:r>
              <a:rPr lang="sk-SK" sz="1600" i="1">
                <a:solidFill>
                  <a:schemeClr val="accent2"/>
                </a:solidFill>
              </a:rPr>
              <a:t>právny p</a:t>
            </a:r>
            <a:r>
              <a:rPr lang="sk-SK" sz="1600" i="1" u="none" strike="noStrike" kern="1200" cap="none" spc="0" baseline="0">
                <a:solidFill>
                  <a:schemeClr val="accent2"/>
                </a:solidFill>
                <a:uFillTx/>
              </a:rPr>
              <a:t>roblém </a:t>
            </a:r>
            <a:r>
              <a:rPr lang="sk-SK" sz="1600" i="0" u="none" strike="noStrike" kern="1200" cap="none" spc="0" baseline="0">
                <a:solidFill>
                  <a:schemeClr val="accent2"/>
                </a:solidFill>
                <a:uFillTx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i="1" u="none" strike="noStrike" kern="1200" cap="none" spc="0" baseline="0">
                <a:solidFill>
                  <a:schemeClr val="accent2"/>
                </a:solidFill>
                <a:uFillTx/>
              </a:rPr>
              <a:t>Analýza</a:t>
            </a:r>
            <a:r>
              <a:rPr lang="sk-SK" sz="1600" b="0" i="0" u="none" strike="noStrike" kern="1200" cap="none" spc="0" baseline="0">
                <a:solidFill>
                  <a:schemeClr val="accent2"/>
                </a:solidFill>
                <a:uFillTx/>
              </a:rPr>
              <a:t> </a:t>
            </a:r>
            <a:r>
              <a:rPr lang="sk-SK" sz="1600" b="0" i="0" u="none" strike="noStrike" kern="1200" cap="none" spc="0" baseline="0">
                <a:solidFill>
                  <a:srgbClr val="000000"/>
                </a:solidFill>
                <a:uFillTx/>
              </a:rPr>
              <a:t>možných variant zabezpečovania starostlivosti o cesty do budúcnosti - založenie novej spoločnosti s výlučnou účasťou župy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600" b="0" i="1" u="none" strike="noStrike" kern="1200" cap="none" spc="0" baseline="0">
              <a:solidFill>
                <a:srgbClr val="000000"/>
              </a:solidFill>
              <a:uFillTx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1" i="0" u="none" strike="noStrike" kern="1200" cap="none" spc="0" baseline="0">
                <a:uFillTx/>
              </a:rPr>
              <a:t>Cieľ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i="1" u="none" strike="noStrike" kern="1200" cap="none" spc="0" baseline="0">
                <a:solidFill>
                  <a:schemeClr val="accent2"/>
                </a:solidFill>
                <a:uFillTx/>
              </a:rPr>
              <a:t>Vysvetliť príčiny a význam „ukončenia“ RCB a vzniku RC BSK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0" i="0" u="none" strike="noStrike" kern="1200" cap="none" spc="0" baseline="0">
                <a:solidFill>
                  <a:srgbClr val="000000"/>
                </a:solidFill>
                <a:uFillTx/>
              </a:rPr>
              <a:t>Kľúčové slová: </a:t>
            </a:r>
            <a:r>
              <a:rPr lang="sk-SK" sz="1600" i="1" u="none" strike="noStrike" kern="1200" cap="none" spc="0" baseline="0">
                <a:solidFill>
                  <a:schemeClr val="accent2"/>
                </a:solidFill>
                <a:uFillTx/>
              </a:rPr>
              <a:t>Výhodnosť</a:t>
            </a:r>
            <a:r>
              <a:rPr lang="sk-SK" sz="1600" b="0" i="0" u="none" strike="noStrike" kern="1200" cap="none" spc="0" baseline="0">
                <a:solidFill>
                  <a:srgbClr val="000000"/>
                </a:solidFill>
                <a:uFillTx/>
              </a:rPr>
              <a:t>, </a:t>
            </a:r>
            <a:r>
              <a:rPr lang="sk-SK" sz="1600" i="1" u="none" strike="noStrike" kern="1200" cap="none" spc="0" baseline="0">
                <a:solidFill>
                  <a:schemeClr val="accent2"/>
                </a:solidFill>
                <a:uFillTx/>
              </a:rPr>
              <a:t>dobré</a:t>
            </a:r>
            <a:r>
              <a:rPr lang="sk-SK" sz="1600" b="1" i="0" u="none" strike="noStrike" kern="1200" cap="none" spc="0" baseline="0">
                <a:solidFill>
                  <a:srgbClr val="000000"/>
                </a:solidFill>
                <a:uFillTx/>
              </a:rPr>
              <a:t> </a:t>
            </a:r>
            <a:r>
              <a:rPr lang="sk-SK" sz="1600" i="1" u="none" strike="noStrike" kern="1200" cap="none" spc="0" baseline="0">
                <a:solidFill>
                  <a:schemeClr val="accent2"/>
                </a:solidFill>
                <a:uFillTx/>
              </a:rPr>
              <a:t>riešenie</a:t>
            </a:r>
            <a:r>
              <a:rPr lang="sk-SK" sz="1600" b="0" i="0" u="none" strike="noStrike" kern="1200" cap="none" spc="0" baseline="0">
                <a:solidFill>
                  <a:schemeClr val="accent2"/>
                </a:solidFill>
                <a:uFillTx/>
              </a:rPr>
              <a:t> </a:t>
            </a:r>
            <a:r>
              <a:rPr lang="sk-SK" sz="1600" b="0" i="0" u="none" strike="noStrike" kern="1200" cap="none" spc="0" baseline="0">
                <a:solidFill>
                  <a:srgbClr val="000000"/>
                </a:solidFill>
                <a:uFillTx/>
              </a:rPr>
              <a:t>pre občanov kraja, pre BSK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600" b="1" i="1" u="none" strike="noStrike" kern="1200" cap="none" spc="0" baseline="0">
              <a:solidFill>
                <a:srgbClr val="FFC000"/>
              </a:solidFill>
              <a:uFillTx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1" i="0" u="none" strike="noStrike" kern="1200" cap="none" spc="0" baseline="0">
                <a:uFillTx/>
              </a:rPr>
              <a:t>Prostriedky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u="none" strike="noStrike" kern="1200" cap="none" spc="0" baseline="0">
                <a:solidFill>
                  <a:srgbClr val="000000"/>
                </a:solidFill>
                <a:uFillTx/>
              </a:rPr>
              <a:t>Rozhovor: </a:t>
            </a:r>
            <a:r>
              <a:rPr lang="sk-SK" sz="1600" b="1" i="1" u="none" strike="noStrike" kern="1200" cap="none" spc="0" baseline="0">
                <a:solidFill>
                  <a:schemeClr val="accent2"/>
                </a:solidFill>
                <a:uFillTx/>
              </a:rPr>
              <a:t>predseda BSK</a:t>
            </a:r>
            <a:r>
              <a:rPr lang="sk-SK" sz="1600" b="1" i="1" u="none" strike="noStrike" kern="1200" cap="none" spc="0" baseline="0">
                <a:solidFill>
                  <a:srgbClr val="000000"/>
                </a:solidFill>
                <a:uFillTx/>
              </a:rPr>
              <a:t> </a:t>
            </a:r>
            <a:r>
              <a:rPr lang="sk-SK" sz="1600" i="1" u="none" strike="noStrike" kern="1200" cap="none" spc="0" baseline="0">
                <a:solidFill>
                  <a:srgbClr val="000000"/>
                </a:solidFill>
                <a:uFillTx/>
              </a:rPr>
              <a:t>– dôveryhodnosť, kompetencia – vysvetlenie</a:t>
            </a:r>
            <a:r>
              <a:rPr lang="sk-SK" sz="1600" i="1" u="none" strike="noStrike" kern="1200" cap="none" spc="0">
                <a:solidFill>
                  <a:srgbClr val="000000"/>
                </a:solidFill>
                <a:uFillTx/>
              </a:rPr>
              <a:t> zmien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1" i="1" baseline="0">
                <a:solidFill>
                  <a:schemeClr val="accent2"/>
                </a:solidFill>
              </a:rPr>
              <a:t>riaditeľ RSC BSK </a:t>
            </a:r>
            <a:r>
              <a:rPr lang="sk-SK" sz="1600" i="1" baseline="0">
                <a:solidFill>
                  <a:srgbClr val="000000"/>
                </a:solidFill>
              </a:rPr>
              <a:t>– stav, zmeny, smerovanie spoločnosti</a:t>
            </a:r>
            <a:endParaRPr lang="sk-SK" sz="1600" i="1" u="none" strike="noStrike" kern="1200" cap="none" spc="0" baseline="0">
              <a:solidFill>
                <a:srgbClr val="000000"/>
              </a:solidFill>
              <a:uFillTx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0" i="1" u="none" strike="noStrike" kern="1200" cap="none" spc="0" baseline="0">
                <a:solidFill>
                  <a:srgbClr val="000000"/>
                </a:solidFill>
                <a:uFillTx/>
              </a:rPr>
              <a:t>- </a:t>
            </a:r>
            <a:r>
              <a:rPr lang="sk-SK" sz="1600" b="0" u="none" strike="noStrike" kern="1200" cap="none" spc="0" baseline="0">
                <a:solidFill>
                  <a:srgbClr val="000000"/>
                </a:solidFill>
                <a:uFillTx/>
              </a:rPr>
              <a:t>web BSK, RSC BSK, </a:t>
            </a:r>
            <a:r>
              <a:rPr lang="sk-SK" sz="1600" b="0" u="none" strike="noStrike" kern="1200" cap="none" spc="0" baseline="0" err="1">
                <a:solidFill>
                  <a:srgbClr val="000000"/>
                </a:solidFill>
                <a:uFillTx/>
              </a:rPr>
              <a:t>facebook</a:t>
            </a:r>
            <a:r>
              <a:rPr lang="sk-SK" sz="1600" b="0" u="none" strike="noStrike" kern="1200" cap="none" spc="0" baseline="0">
                <a:solidFill>
                  <a:srgbClr val="000000"/>
                </a:solidFill>
                <a:uFillTx/>
              </a:rPr>
              <a:t> BSK a RSC BSK,</a:t>
            </a:r>
            <a:r>
              <a:rPr lang="sk-SK" sz="1600" b="0" u="none" strike="noStrike" kern="1200" cap="none" spc="0">
                <a:solidFill>
                  <a:srgbClr val="000000"/>
                </a:solidFill>
                <a:uFillTx/>
              </a:rPr>
              <a:t> </a:t>
            </a:r>
            <a:r>
              <a:rPr lang="sk-SK" sz="1600" b="0" u="none" strike="noStrike" kern="1200" cap="none" spc="0" baseline="0">
                <a:solidFill>
                  <a:srgbClr val="000000"/>
                </a:solidFill>
                <a:uFillTx/>
              </a:rPr>
              <a:t>TV Bratislava, Bratislavské noviny, web Bratislavské noviny, </a:t>
            </a:r>
            <a:r>
              <a:rPr lang="sk-SK" sz="1600" b="0" u="none" strike="noStrike" kern="0" cap="none" spc="0" baseline="0">
                <a:solidFill>
                  <a:srgbClr val="000000"/>
                </a:solidFill>
                <a:uFillTx/>
              </a:rPr>
              <a:t>Bratislavský </a:t>
            </a:r>
            <a:r>
              <a:rPr lang="sk-SK" sz="1600" b="0" u="none" strike="noStrike" kern="0" cap="none" spc="0" baseline="0" err="1">
                <a:solidFill>
                  <a:srgbClr val="000000"/>
                </a:solidFill>
                <a:uFillTx/>
              </a:rPr>
              <a:t>Kurier</a:t>
            </a:r>
            <a:r>
              <a:rPr lang="sk-SK" sz="1600" b="0" u="none" strike="noStrike" kern="0" cap="none" spc="0" baseline="0">
                <a:solidFill>
                  <a:srgbClr val="000000"/>
                </a:solidFill>
                <a:uFillTx/>
              </a:rPr>
              <a:t>, </a:t>
            </a:r>
            <a:r>
              <a:rPr lang="sk-SK" sz="1600" b="0" u="none" strike="noStrike" kern="0" cap="none" spc="0" baseline="0">
                <a:solidFill>
                  <a:srgbClr val="000000"/>
                </a:solidFill>
                <a:uFillTx/>
                <a:hlinkClick r:id="rId4"/>
              </a:rPr>
              <a:t>bakurier.sk</a:t>
            </a:r>
            <a:r>
              <a:rPr lang="sk-SK" sz="1600" b="0" u="none" strike="noStrike" kern="0" cap="none" spc="0" baseline="0">
                <a:solidFill>
                  <a:srgbClr val="000000"/>
                </a:solidFill>
                <a:uFillTx/>
              </a:rPr>
              <a:t>, Bratislava24.sk, BratislavaDen.sk</a:t>
            </a:r>
            <a:endParaRPr lang="sk-SK" sz="1600" b="0" u="none" strike="noStrike" kern="1200" cap="none" spc="0" baseline="0">
              <a:solidFill>
                <a:srgbClr val="000000"/>
              </a:solidFill>
              <a:uFillTx/>
            </a:endParaRPr>
          </a:p>
        </p:txBody>
      </p:sp>
      <p:pic>
        <p:nvPicPr>
          <p:cNvPr id="16" name="Obrázok 4"/>
          <p:cNvPicPr preferRelativeResize="0"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5454" y="7634"/>
            <a:ext cx="3960000" cy="297000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7" name="BlokTextu 9"/>
          <p:cNvSpPr txBox="1"/>
          <p:nvPr/>
        </p:nvSpPr>
        <p:spPr>
          <a:xfrm>
            <a:off x="8235454" y="2979390"/>
            <a:ext cx="3972044" cy="1902575"/>
          </a:xfrm>
          <a:prstGeom prst="rect">
            <a:avLst/>
          </a:prstGeom>
          <a:solidFill>
            <a:schemeClr val="accent2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800" b="1" i="0" u="none" strike="noStrike" kern="1200" cap="none" spc="0" baseline="0">
                <a:solidFill>
                  <a:srgbClr val="FFFFFF"/>
                </a:solidFill>
                <a:uFillTx/>
              </a:rPr>
              <a:t>Čo chceme dosiahnuť ???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u="none" strike="noStrike" kern="1200" cap="none" spc="0" baseline="0">
              <a:solidFill>
                <a:srgbClr val="FFFFFF"/>
              </a:solidFill>
              <a:uFillTx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0" u="none" strike="noStrike" kern="1200" cap="none" spc="0" baseline="0">
                <a:solidFill>
                  <a:srgbClr val="FFFFFF"/>
                </a:solidFill>
                <a:uFillTx/>
              </a:rPr>
              <a:t>informovať verejnosť o vzniku novej    </a:t>
            </a: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>
                <a:solidFill>
                  <a:srgbClr val="FFFFFF"/>
                </a:solidFill>
              </a:rPr>
              <a:t>      </a:t>
            </a:r>
            <a:r>
              <a:rPr lang="sk-SK" sz="1600" b="0" u="none" strike="noStrike" kern="1200" cap="none" spc="0" baseline="0">
                <a:solidFill>
                  <a:srgbClr val="FFFFFF"/>
                </a:solidFill>
                <a:uFillTx/>
              </a:rPr>
              <a:t>spoločnosti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0" u="none" strike="noStrike" kern="1200" cap="none" spc="0" baseline="0">
                <a:solidFill>
                  <a:srgbClr val="FFFFFF"/>
                </a:solidFill>
                <a:uFillTx/>
              </a:rPr>
              <a:t>ekonomická výhodnosť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0" u="none" strike="noStrike" kern="1200" cap="none" spc="0" baseline="0">
                <a:solidFill>
                  <a:srgbClr val="FFFFFF"/>
                </a:solidFill>
                <a:uFillTx/>
              </a:rPr>
              <a:t>jediné riešenie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0" u="none" strike="noStrike" kern="1200" cap="none" spc="0" baseline="0">
                <a:solidFill>
                  <a:srgbClr val="FFFFFF"/>
                </a:solidFill>
                <a:uFillTx/>
              </a:rPr>
              <a:t>dobré hospodárenie župy</a:t>
            </a:r>
            <a:endParaRPr lang="en-GB" sz="1600" b="0" u="none" strike="noStrike" kern="1200" cap="none" spc="0" baseline="0">
              <a:solidFill>
                <a:srgbClr val="FFFFFF"/>
              </a:solidFill>
              <a:uFillTx/>
            </a:endParaRPr>
          </a:p>
        </p:txBody>
      </p:sp>
      <p:graphicFrame>
        <p:nvGraphicFramePr>
          <p:cNvPr id="10" name="Objekt 4"/>
          <p:cNvGraphicFramePr/>
          <p:nvPr>
            <p:extLst>
              <p:ext uri="{D42A27DB-BD31-4B8C-83A1-F6EECF244321}">
                <p14:modId xmlns:p14="http://schemas.microsoft.com/office/powerpoint/2010/main" val="3089599000"/>
              </p:ext>
            </p:extLst>
          </p:nvPr>
        </p:nvGraphicFramePr>
        <p:xfrm>
          <a:off x="838200" y="5269103"/>
          <a:ext cx="10515600" cy="511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árok" r:id="rId6" imgW="10213764" imgH="553867" progId="Excel.Sheet.12">
                  <p:embed/>
                </p:oleObj>
              </mc:Choice>
              <mc:Fallback>
                <p:oleObj name="Hárok" r:id="rId6" imgW="10213764" imgH="55386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8200" y="5269103"/>
                        <a:ext cx="10515600" cy="511773"/>
                      </a:xfrm>
                      <a:prstGeom prst="rect">
                        <a:avLst/>
                      </a:prstGeom>
                      <a:noFill/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bdĺžnik 5"/>
          <p:cNvSpPr>
            <a:spLocks/>
          </p:cNvSpPr>
          <p:nvPr/>
        </p:nvSpPr>
        <p:spPr>
          <a:xfrm>
            <a:off x="3499200" y="5320800"/>
            <a:ext cx="2539944" cy="396000"/>
          </a:xfrm>
          <a:prstGeom prst="rect">
            <a:avLst/>
          </a:prstGeom>
          <a:noFill/>
          <a:ln w="38103" cap="flat">
            <a:solidFill>
              <a:schemeClr val="accent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858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400" b="0" i="1" u="none" strike="noStrike" kern="1200" cap="none" spc="0" baseline="0">
              <a:solidFill>
                <a:srgbClr val="FFFFFF"/>
              </a:solidFill>
              <a:uFillTx/>
              <a:ea typeface="Georgia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153585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E2C8F-637C-714B-A9FB-A2DF57E24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800" y="-18000"/>
            <a:ext cx="10440000" cy="1260000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4800" b="1">
                <a:solidFill>
                  <a:srgbClr val="00B0F0"/>
                </a:solidFill>
                <a:effectLst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Calibri Light" panose="020F0302020204030204" pitchFamily="34" charset="0"/>
              </a:rPr>
              <a:t>2. Dôveryhodný partner</a:t>
            </a:r>
          </a:p>
        </p:txBody>
      </p:sp>
      <p:pic>
        <p:nvPicPr>
          <p:cNvPr id="11" name="Zástupný objekt pre obsah 10" descr="Obrázok, na ktorom je text&#10;&#10;Automaticky generovaný popis">
            <a:extLst>
              <a:ext uri="{FF2B5EF4-FFF2-40B4-BE49-F238E27FC236}">
                <a16:creationId xmlns:a16="http://schemas.microsoft.com/office/drawing/2014/main" id="{CE2DF601-7B96-F14D-A9A2-C76D85F40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6300" y="6078583"/>
            <a:ext cx="1587500" cy="542876"/>
          </a:xfrm>
          <a:effectLst/>
        </p:spPr>
      </p:pic>
      <p:cxnSp>
        <p:nvCxnSpPr>
          <p:cNvPr id="13" name="Priama spojnica 12">
            <a:extLst>
              <a:ext uri="{FF2B5EF4-FFF2-40B4-BE49-F238E27FC236}">
                <a16:creationId xmlns:a16="http://schemas.microsoft.com/office/drawing/2014/main" id="{75CA0FA7-9354-D240-9071-3AE0F5AD6567}"/>
              </a:ext>
            </a:extLst>
          </p:cNvPr>
          <p:cNvCxnSpPr>
            <a:cxnSpLocks/>
          </p:cNvCxnSpPr>
          <p:nvPr/>
        </p:nvCxnSpPr>
        <p:spPr>
          <a:xfrm>
            <a:off x="838200" y="5994500"/>
            <a:ext cx="10515600" cy="0"/>
          </a:xfrm>
          <a:prstGeom prst="line">
            <a:avLst/>
          </a:prstGeom>
          <a:ln w="12700"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Obrázok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6800" y="0"/>
            <a:ext cx="3959998" cy="2970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6" name="BlokTextu 6"/>
          <p:cNvSpPr txBox="1"/>
          <p:nvPr/>
        </p:nvSpPr>
        <p:spPr>
          <a:xfrm>
            <a:off x="8236800" y="2969999"/>
            <a:ext cx="3970800" cy="1904400"/>
          </a:xfrm>
          <a:prstGeom prst="rect">
            <a:avLst/>
          </a:prstGeom>
          <a:solidFill>
            <a:srgbClr val="00B0F0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800" b="1" i="0" u="none" strike="noStrike" kern="1200" cap="none" spc="0" baseline="0">
                <a:solidFill>
                  <a:srgbClr val="FFFFFF"/>
                </a:solidFill>
                <a:uFillTx/>
              </a:rPr>
              <a:t>Čo chceme dosiahnuť ???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1200" cap="none" spc="0" baseline="0">
              <a:solidFill>
                <a:srgbClr val="FFFFFF"/>
              </a:solidFill>
              <a:uFillTx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0" i="1" u="none" strike="noStrike" kern="1200" cap="none" spc="0" baseline="0">
                <a:solidFill>
                  <a:srgbClr val="FFFFFF"/>
                </a:solidFill>
                <a:uFillTx/>
              </a:rPr>
              <a:t>Obchodné ciele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0" i="1" u="none" strike="noStrike" kern="1200" cap="none" spc="0" baseline="0">
                <a:solidFill>
                  <a:srgbClr val="FFFFFF"/>
                </a:solidFill>
                <a:uFillTx/>
              </a:rPr>
              <a:t>Noví klienti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0" i="1" u="none" strike="noStrike" kern="1200" cap="none" spc="0" baseline="0">
                <a:solidFill>
                  <a:srgbClr val="FFFFFF"/>
                </a:solidFill>
                <a:uFillTx/>
              </a:rPr>
              <a:t>Prenájom zariadení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0" i="1" u="none" strike="noStrike" kern="1200" cap="none" spc="0" baseline="0">
                <a:solidFill>
                  <a:srgbClr val="FFFFFF"/>
                </a:solidFill>
                <a:uFillTx/>
              </a:rPr>
              <a:t>Ponuka služieb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0" i="1" u="none" strike="noStrike" kern="1200" cap="none" spc="0" baseline="0">
                <a:solidFill>
                  <a:srgbClr val="FFFFFF"/>
                </a:solidFill>
                <a:uFillTx/>
              </a:rPr>
              <a:t>Najsilnejší v BSK</a:t>
            </a:r>
            <a:endParaRPr lang="en-GB" sz="1600" b="0" i="1" u="none" strike="noStrike" kern="1200" cap="none" spc="0" baseline="0">
              <a:solidFill>
                <a:srgbClr val="FFFFFF"/>
              </a:solidFill>
              <a:uFillTx/>
            </a:endParaRPr>
          </a:p>
        </p:txBody>
      </p:sp>
      <p:sp>
        <p:nvSpPr>
          <p:cNvPr id="17" name="BlokTextu 3"/>
          <p:cNvSpPr txBox="1"/>
          <p:nvPr/>
        </p:nvSpPr>
        <p:spPr>
          <a:xfrm>
            <a:off x="838800" y="1040400"/>
            <a:ext cx="7459200" cy="40031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1" i="0" u="none" strike="noStrike" kern="1200" cap="none" spc="0" baseline="0">
                <a:uFillTx/>
              </a:rPr>
              <a:t>Východiská</a:t>
            </a:r>
            <a:endParaRPr lang="en-GB" sz="1600" b="1" i="0" u="none" strike="noStrike" kern="1200" cap="none" spc="0" baseline="0">
              <a:uFillTx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i="1" u="none" strike="noStrike" kern="1200" cap="none" spc="0" baseline="0">
                <a:solidFill>
                  <a:srgbClr val="00B0F0"/>
                </a:solidFill>
                <a:uFillTx/>
              </a:rPr>
              <a:t>Konkurenčné prostredie </a:t>
            </a:r>
            <a:r>
              <a:rPr lang="sk-SK" sz="1600" b="0" i="1" u="none" strike="noStrike" kern="1200" cap="none" spc="0" baseline="0">
                <a:solidFill>
                  <a:srgbClr val="000000"/>
                </a:solidFill>
                <a:uFillTx/>
              </a:rPr>
              <a:t>– </a:t>
            </a:r>
            <a:r>
              <a:rPr lang="sk-SK" sz="1600" b="0" i="0" u="none" strike="noStrike" kern="1200" cap="none" spc="0" baseline="0">
                <a:solidFill>
                  <a:srgbClr val="000000"/>
                </a:solidFill>
                <a:uFillTx/>
              </a:rPr>
              <a:t>na území BSK pôsobia aj iní správcovia ciest z okolitých samosprávnych krajov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i="1" u="none" strike="noStrike" kern="1200" cap="none" spc="0" baseline="0">
                <a:solidFill>
                  <a:srgbClr val="00B0F0"/>
                </a:solidFill>
                <a:uFillTx/>
              </a:rPr>
              <a:t>„Čistý stôl“ </a:t>
            </a:r>
            <a:r>
              <a:rPr lang="sk-SK" sz="1600" b="0" i="0" u="none" strike="noStrike" kern="1200" cap="none" spc="0" baseline="0">
                <a:solidFill>
                  <a:srgbClr val="000000"/>
                </a:solidFill>
                <a:uFillTx/>
              </a:rPr>
              <a:t>– nová spoločnosť pôsobiaca na trhu správy a údržby ciest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0" i="1" u="none" strike="noStrike" kern="1200" cap="none" spc="0" baseline="0">
                <a:solidFill>
                  <a:srgbClr val="000000"/>
                </a:solidFill>
                <a:uFillTx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1" i="0" u="none" strike="noStrike" kern="1200" cap="none" spc="0" baseline="0">
                <a:uFillTx/>
              </a:rPr>
              <a:t>Cieľ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1" i="1" u="none" strike="noStrike" kern="1200" cap="none" spc="0" baseline="0">
                <a:solidFill>
                  <a:srgbClr val="00B0F0"/>
                </a:solidFill>
                <a:uFillTx/>
              </a:rPr>
              <a:t>RSC BSK ako silný partner, prvá voľba pre údržbu a správu komunikácií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0" i="0" u="none" strike="noStrike" kern="1200" cap="none" spc="0" baseline="0">
                <a:solidFill>
                  <a:srgbClr val="000000"/>
                </a:solidFill>
                <a:uFillTx/>
              </a:rPr>
              <a:t>stabilná firma so silným zázemím, širokým technickým parkom, výhodnosť, odborná garancia´, silné zázemie v okresoch BA, PK, SC, MA – flexibilita, spoľahlivosť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600" b="1" i="1" u="none" strike="noStrike" kern="1200" cap="none" spc="0" baseline="0">
              <a:solidFill>
                <a:srgbClr val="FFC000"/>
              </a:solidFill>
              <a:uFillTx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1" i="0" u="none" strike="noStrike" kern="1200" cap="none" spc="0" baseline="0">
                <a:uFillTx/>
              </a:rPr>
              <a:t>Prostriedky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i="0" u="none" strike="noStrike" kern="1200" cap="none" spc="0" baseline="0">
                <a:solidFill>
                  <a:srgbClr val="000000"/>
                </a:solidFill>
                <a:uFillTx/>
              </a:rPr>
              <a:t>Email marketing </a:t>
            </a:r>
            <a:r>
              <a:rPr lang="sk-SK" sz="1600" b="0" i="0" u="none" strike="noStrike" kern="1200" cap="none" spc="0" baseline="0">
                <a:solidFill>
                  <a:srgbClr val="000000"/>
                </a:solidFill>
                <a:uFillTx/>
              </a:rPr>
              <a:t>na rozhodujúcich ľudí v </a:t>
            </a:r>
            <a:r>
              <a:rPr lang="sk-SK" sz="1600" b="0" i="0" u="none" strike="noStrike" kern="1200" cap="none" spc="0" baseline="0">
                <a:solidFill>
                  <a:srgbClr val="000000"/>
                </a:solidFill>
                <a:uFillTx/>
                <a:cs typeface="Calibri" pitchFamily="34"/>
              </a:rPr>
              <a:t>organizáciách vlastníkov cestných komunikácií</a:t>
            </a:r>
            <a:r>
              <a:rPr lang="sk-SK" sz="1600" b="0" i="0" u="none" strike="noStrike" kern="1200" cap="none" spc="0" baseline="0">
                <a:solidFill>
                  <a:srgbClr val="000000"/>
                </a:solidFill>
                <a:uFillTx/>
              </a:rPr>
              <a:t> v BSK i v okolitých samosprávnych krajoch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0" i="0" u="none" strike="noStrike" kern="1200" cap="none" spc="0" baseline="0">
                <a:solidFill>
                  <a:srgbClr val="000000"/>
                </a:solidFill>
                <a:uFillTx/>
              </a:rPr>
              <a:t>pravidelnosť a kontinuita komunikácie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0" i="0" u="none" strike="noStrike" kern="1200" cap="none" spc="0" baseline="0">
                <a:solidFill>
                  <a:srgbClr val="000000"/>
                </a:solidFill>
                <a:uFillTx/>
              </a:rPr>
              <a:t>obsah: základná cenová ponuka, kvalitné služby</a:t>
            </a:r>
            <a:r>
              <a:rPr lang="sk-SK" sz="1600" b="0" i="0" u="none" strike="noStrike" kern="1200" cap="none" spc="0">
                <a:solidFill>
                  <a:srgbClr val="000000"/>
                </a:solidFill>
                <a:uFillTx/>
              </a:rPr>
              <a:t> výhody</a:t>
            </a:r>
            <a:endParaRPr lang="sk-SK" sz="1600" b="0" i="0" u="none" strike="noStrike" kern="1200" cap="none" spc="0" baseline="0">
              <a:solidFill>
                <a:srgbClr val="000000"/>
              </a:solidFill>
              <a:uFillTx/>
            </a:endParaRPr>
          </a:p>
        </p:txBody>
      </p:sp>
      <p:graphicFrame>
        <p:nvGraphicFramePr>
          <p:cNvPr id="10" name="Objekt 4"/>
          <p:cNvGraphicFramePr/>
          <p:nvPr>
            <p:extLst>
              <p:ext uri="{D42A27DB-BD31-4B8C-83A1-F6EECF244321}">
                <p14:modId xmlns:p14="http://schemas.microsoft.com/office/powerpoint/2010/main" val="2579884890"/>
              </p:ext>
            </p:extLst>
          </p:nvPr>
        </p:nvGraphicFramePr>
        <p:xfrm>
          <a:off x="838200" y="5269103"/>
          <a:ext cx="10515600" cy="511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árok" r:id="rId5" imgW="10213764" imgH="553867" progId="Excel.Sheet.12">
                  <p:embed/>
                </p:oleObj>
              </mc:Choice>
              <mc:Fallback>
                <p:oleObj name="Hárok" r:id="rId5" imgW="10213764" imgH="55386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200" y="5269103"/>
                        <a:ext cx="10515600" cy="511773"/>
                      </a:xfrm>
                      <a:prstGeom prst="rect">
                        <a:avLst/>
                      </a:prstGeom>
                      <a:noFill/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bdĺžnik 6"/>
          <p:cNvSpPr/>
          <p:nvPr/>
        </p:nvSpPr>
        <p:spPr>
          <a:xfrm>
            <a:off x="6142944" y="5320800"/>
            <a:ext cx="5148000" cy="396000"/>
          </a:xfrm>
          <a:prstGeom prst="rect">
            <a:avLst/>
          </a:prstGeom>
          <a:noFill/>
          <a:ln w="38103" cap="flat">
            <a:solidFill>
              <a:srgbClr val="00B0F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858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400" b="0" i="1" u="none" strike="noStrike" kern="1200" cap="none" spc="0" baseline="0">
              <a:solidFill>
                <a:srgbClr val="FFFFFF"/>
              </a:solidFill>
              <a:uFillTx/>
              <a:ea typeface="Georgia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365135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E2C8F-637C-714B-A9FB-A2DF57E24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800" y="-18000"/>
            <a:ext cx="10440000" cy="1260000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4800" b="1">
                <a:solidFill>
                  <a:srgbClr val="00B050"/>
                </a:solidFill>
                <a:effectLst>
                  <a:outerShdw blurRad="50800" dist="38100" dir="5400000" algn="t" rotWithShape="0">
                    <a:schemeClr val="bg1">
                      <a:lumMod val="50000"/>
                      <a:alpha val="40000"/>
                    </a:schemeClr>
                  </a:outerShdw>
                </a:effectLst>
                <a:latin typeface="+mn-lt"/>
                <a:cs typeface="Calibri Light" panose="020F0302020204030204" pitchFamily="34" charset="0"/>
              </a:rPr>
              <a:t>3. Informačný zdroj</a:t>
            </a:r>
          </a:p>
        </p:txBody>
      </p:sp>
      <p:pic>
        <p:nvPicPr>
          <p:cNvPr id="11" name="Zástupný objekt pre obsah 10" descr="Obrázok, na ktorom je text&#10;&#10;Automaticky generovaný popis">
            <a:extLst>
              <a:ext uri="{FF2B5EF4-FFF2-40B4-BE49-F238E27FC236}">
                <a16:creationId xmlns:a16="http://schemas.microsoft.com/office/drawing/2014/main" id="{CE2DF601-7B96-F14D-A9A2-C76D85F40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6300" y="6078583"/>
            <a:ext cx="1587500" cy="542876"/>
          </a:xfrm>
          <a:effectLst/>
        </p:spPr>
      </p:pic>
      <p:cxnSp>
        <p:nvCxnSpPr>
          <p:cNvPr id="13" name="Priama spojnica 12">
            <a:extLst>
              <a:ext uri="{FF2B5EF4-FFF2-40B4-BE49-F238E27FC236}">
                <a16:creationId xmlns:a16="http://schemas.microsoft.com/office/drawing/2014/main" id="{75CA0FA7-9354-D240-9071-3AE0F5AD6567}"/>
              </a:ext>
            </a:extLst>
          </p:cNvPr>
          <p:cNvCxnSpPr>
            <a:cxnSpLocks/>
          </p:cNvCxnSpPr>
          <p:nvPr/>
        </p:nvCxnSpPr>
        <p:spPr>
          <a:xfrm>
            <a:off x="838200" y="5994500"/>
            <a:ext cx="10515600" cy="0"/>
          </a:xfrm>
          <a:prstGeom prst="line">
            <a:avLst/>
          </a:prstGeom>
          <a:ln w="12700"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BlokTextu 3"/>
          <p:cNvSpPr txBox="1"/>
          <p:nvPr/>
        </p:nvSpPr>
        <p:spPr>
          <a:xfrm>
            <a:off x="838800" y="1040400"/>
            <a:ext cx="7459200" cy="4003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1" i="0" u="none" strike="noStrike" kern="1200" cap="none" spc="0" baseline="0">
                <a:uFillTx/>
              </a:rPr>
              <a:t>Východiská</a:t>
            </a:r>
            <a:endParaRPr lang="en-GB" sz="1600" b="1" i="0" u="none" strike="noStrike" kern="1200" cap="none" spc="0" baseline="0">
              <a:uFillTx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0" u="none" strike="noStrike" kern="1200" cap="none" spc="0" baseline="0">
                <a:solidFill>
                  <a:srgbClr val="000000"/>
                </a:solidFill>
                <a:uFillTx/>
              </a:rPr>
              <a:t>RCB</a:t>
            </a:r>
            <a:r>
              <a:rPr lang="sk-SK" sz="1600" b="0" u="none" strike="noStrike" kern="1200" cap="none" spc="0">
                <a:solidFill>
                  <a:srgbClr val="000000"/>
                </a:solidFill>
                <a:uFillTx/>
              </a:rPr>
              <a:t> komunikuje na </a:t>
            </a:r>
            <a:r>
              <a:rPr lang="sk-SK" sz="1600" b="0" u="none" strike="noStrike" kern="1200" cap="none" spc="0" err="1">
                <a:solidFill>
                  <a:srgbClr val="000000"/>
                </a:solidFill>
                <a:uFillTx/>
              </a:rPr>
              <a:t>facebooku</a:t>
            </a:r>
            <a:r>
              <a:rPr lang="sk-SK" sz="1600" b="0" u="none" strike="noStrike" kern="1200" cap="none" spc="0">
                <a:solidFill>
                  <a:srgbClr val="000000"/>
                </a:solidFill>
                <a:uFillTx/>
              </a:rPr>
              <a:t> skôr servisné informácie </a:t>
            </a:r>
            <a:r>
              <a:rPr lang="sk-SK" sz="1600" b="0" u="none" strike="noStrike" kern="1200" cap="none" spc="0" baseline="0">
                <a:solidFill>
                  <a:srgbClr val="000000"/>
                </a:solidFill>
                <a:uFillTx/>
              </a:rPr>
              <a:t>– menej aktuálnu zjazdnosť, stav ciest, opravy a plány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kern="0"/>
              <a:t>- 929 sledujúcich</a:t>
            </a:r>
            <a:endParaRPr lang="sk-SK" sz="1600" u="none" strike="noStrike" kern="1200" cap="none" spc="0" baseline="0">
              <a:uFillTx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u="none" strike="noStrike" kern="1200" cap="none" spc="0" baseline="0">
                <a:uFillTx/>
              </a:rPr>
              <a:t>- Informácie, ktoré motoristi hľadajú aj tak inde, „od stola“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u="none" strike="noStrike" kern="1200" cap="none" spc="0" baseline="0">
                <a:solidFill>
                  <a:srgbClr val="000000"/>
                </a:solidFill>
                <a:uFillTx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1" i="0" u="none" strike="noStrike" kern="1200" cap="none" spc="0" baseline="0">
                <a:uFillTx/>
              </a:rPr>
              <a:t>Cieľ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1" i="1" u="none" strike="noStrike" kern="1200" cap="none" spc="0" baseline="0">
                <a:solidFill>
                  <a:srgbClr val="00B050"/>
                </a:solidFill>
                <a:uFillTx/>
              </a:rPr>
              <a:t>Na </a:t>
            </a:r>
            <a:r>
              <a:rPr lang="sk-SK" sz="1600" b="1" i="1" u="none" strike="noStrike" kern="1200" cap="none" spc="0" baseline="0" err="1">
                <a:solidFill>
                  <a:srgbClr val="00B050"/>
                </a:solidFill>
                <a:uFillTx/>
              </a:rPr>
              <a:t>facebooku</a:t>
            </a:r>
            <a:r>
              <a:rPr lang="sk-SK" sz="1600" b="1" i="1" u="none" strike="noStrike" kern="1200" cap="none" spc="0" baseline="0">
                <a:solidFill>
                  <a:srgbClr val="00B050"/>
                </a:solidFill>
                <a:uFillTx/>
              </a:rPr>
              <a:t> RSC BSK nájdem aktuálne</a:t>
            </a:r>
            <a:r>
              <a:rPr lang="sk-SK" sz="1600" b="1" i="1" u="none" strike="noStrike" kern="1200" cap="none" spc="0">
                <a:solidFill>
                  <a:srgbClr val="00B050"/>
                </a:solidFill>
                <a:uFillTx/>
              </a:rPr>
              <a:t> a užitočné</a:t>
            </a:r>
            <a:r>
              <a:rPr lang="sk-SK" sz="1600" b="1" i="1" u="none" strike="noStrike" kern="1200" cap="none" spc="0" baseline="0">
                <a:solidFill>
                  <a:srgbClr val="00B050"/>
                </a:solidFill>
                <a:uFillTx/>
              </a:rPr>
              <a:t> informácie o cestách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600" b="0" i="0" u="none" strike="noStrike" kern="1200" cap="none" spc="0" baseline="0">
              <a:solidFill>
                <a:srgbClr val="000000"/>
              </a:solidFill>
              <a:uFillTx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1" i="0" u="none" strike="noStrike" kern="1200" cap="none" spc="0" baseline="0">
                <a:solidFill>
                  <a:srgbClr val="000000"/>
                </a:solidFill>
                <a:uFillTx/>
              </a:rPr>
              <a:t>Kľúčové posolstvo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1">
                <a:solidFill>
                  <a:srgbClr val="000000"/>
                </a:solidFill>
              </a:rPr>
              <a:t>- </a:t>
            </a:r>
            <a:r>
              <a:rPr lang="sk-SK" sz="1600" b="0" i="0" u="none" strike="noStrike" kern="1200" cap="none" spc="0" baseline="0">
                <a:solidFill>
                  <a:srgbClr val="000000"/>
                </a:solidFill>
                <a:uFillTx/>
              </a:rPr>
              <a:t>aktuálnosť, prehľad, informácie</a:t>
            </a: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u="none" strike="noStrike" kern="1200" cap="none" spc="0" baseline="0">
                <a:uFillTx/>
              </a:rPr>
              <a:t>- zjazdnosť, opravy – plánovanie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600" b="1" i="1" u="none" strike="noStrike" kern="1200" cap="none" spc="0" baseline="0">
              <a:solidFill>
                <a:srgbClr val="FFC000"/>
              </a:solidFill>
              <a:uFillTx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1" i="0" u="none" strike="noStrike" kern="1200" cap="none" spc="0" baseline="0">
                <a:uFillTx/>
              </a:rPr>
              <a:t>Prostriedky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i="0" u="none" strike="noStrike" kern="1200" cap="none" spc="0" baseline="0">
                <a:solidFill>
                  <a:srgbClr val="000000"/>
                </a:solidFill>
                <a:uFillTx/>
              </a:rPr>
              <a:t>Facebook, SMS správa priateľom na FB práca s médiami,...</a:t>
            </a:r>
            <a:r>
              <a:rPr lang="sk-SK" sz="1600" b="0" i="0" u="none" strike="noStrike" kern="1200" cap="none" spc="0" baseline="0">
                <a:solidFill>
                  <a:srgbClr val="000000"/>
                </a:solidFill>
                <a:uFillTx/>
              </a:rPr>
              <a:t> </a:t>
            </a:r>
            <a:r>
              <a:rPr lang="sk-SK" sz="1600" b="1" i="1" u="none" strike="noStrike" kern="1200" cap="none" spc="0" baseline="0">
                <a:solidFill>
                  <a:srgbClr val="00B050"/>
                </a:solidFill>
                <a:uFillTx/>
              </a:rPr>
              <a:t>aplikácia?</a:t>
            </a:r>
            <a:endParaRPr lang="sk-SK" sz="1600" b="0" i="1" u="none" strike="noStrike" kern="1200" cap="none" spc="0" baseline="0">
              <a:solidFill>
                <a:srgbClr val="00B050"/>
              </a:solidFill>
              <a:uFillTx/>
            </a:endParaRPr>
          </a:p>
        </p:txBody>
      </p:sp>
      <p:pic>
        <p:nvPicPr>
          <p:cNvPr id="12" name="Obrázok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6800" y="0"/>
            <a:ext cx="3959998" cy="2970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BlokTextu 6"/>
          <p:cNvSpPr txBox="1"/>
          <p:nvPr/>
        </p:nvSpPr>
        <p:spPr>
          <a:xfrm>
            <a:off x="8236800" y="2971747"/>
            <a:ext cx="3970800" cy="1904400"/>
          </a:xfrm>
          <a:prstGeom prst="rect">
            <a:avLst/>
          </a:prstGeom>
          <a:solidFill>
            <a:srgbClr val="00B050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800" b="1" i="0" u="none" strike="noStrike" kern="1200" cap="none" spc="0" baseline="0">
                <a:solidFill>
                  <a:srgbClr val="FFFFFF"/>
                </a:solidFill>
                <a:uFillTx/>
              </a:rPr>
              <a:t>Čo chceme dosiahnuť ???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1200" cap="none" spc="0" baseline="0">
              <a:solidFill>
                <a:srgbClr val="FFFFFF"/>
              </a:solidFill>
              <a:uFillTx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0" i="1" u="none" strike="noStrike" kern="1200" cap="none" spc="0" baseline="0">
                <a:solidFill>
                  <a:srgbClr val="FFFFFF"/>
                </a:solidFill>
                <a:uFillTx/>
              </a:rPr>
              <a:t>Širšie povedomie vo verejnosti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0" i="1" u="none" strike="noStrike" kern="1200" cap="none" spc="0" baseline="0">
                <a:solidFill>
                  <a:srgbClr val="FFFFFF"/>
                </a:solidFill>
                <a:uFillTx/>
              </a:rPr>
              <a:t>Aktívna komunikácia na sociálnej siete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0" i="1" u="none" strike="noStrike" kern="1200" cap="none" spc="0" baseline="0">
                <a:solidFill>
                  <a:srgbClr val="FFFFFF"/>
                </a:solidFill>
                <a:uFillTx/>
              </a:rPr>
              <a:t>Facebook RSC BSK ako informačný partner pred cestou</a:t>
            </a:r>
            <a:endParaRPr lang="en-GB" sz="1600" b="0" i="1" u="none" strike="noStrike" kern="1200" cap="none" spc="0" baseline="0">
              <a:solidFill>
                <a:srgbClr val="FFFFFF"/>
              </a:solidFill>
              <a:uFillTx/>
            </a:endParaRPr>
          </a:p>
        </p:txBody>
      </p:sp>
      <p:graphicFrame>
        <p:nvGraphicFramePr>
          <p:cNvPr id="14" name="Objekt 4"/>
          <p:cNvGraphicFramePr/>
          <p:nvPr>
            <p:extLst>
              <p:ext uri="{D42A27DB-BD31-4B8C-83A1-F6EECF244321}">
                <p14:modId xmlns:p14="http://schemas.microsoft.com/office/powerpoint/2010/main" val="381714441"/>
              </p:ext>
            </p:extLst>
          </p:nvPr>
        </p:nvGraphicFramePr>
        <p:xfrm>
          <a:off x="838200" y="5269103"/>
          <a:ext cx="10474656" cy="511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árok" r:id="rId5" imgW="10213764" imgH="553867" progId="Excel.Sheet.12">
                  <p:embed/>
                </p:oleObj>
              </mc:Choice>
              <mc:Fallback>
                <p:oleObj name="Hárok" r:id="rId5" imgW="10213764" imgH="55386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200" y="5269103"/>
                        <a:ext cx="10474656" cy="511773"/>
                      </a:xfrm>
                      <a:prstGeom prst="rect">
                        <a:avLst/>
                      </a:prstGeom>
                      <a:noFill/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Obdĺžnik 9"/>
          <p:cNvSpPr/>
          <p:nvPr/>
        </p:nvSpPr>
        <p:spPr>
          <a:xfrm>
            <a:off x="4104640" y="5233831"/>
            <a:ext cx="7249160" cy="583769"/>
          </a:xfrm>
          <a:prstGeom prst="rect">
            <a:avLst/>
          </a:prstGeom>
          <a:noFill/>
          <a:ln w="38103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858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400" b="0" i="1" u="none" strike="noStrike" kern="1200" cap="none" spc="0" baseline="0">
              <a:solidFill>
                <a:srgbClr val="FFFFFF"/>
              </a:solidFill>
              <a:uFillTx/>
              <a:ea typeface="Georgia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437033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E2C8F-637C-714B-A9FB-A2DF57E24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800" y="-18000"/>
            <a:ext cx="10440000" cy="1260000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4800" b="1">
                <a:effectLst>
                  <a:outerShdw blurRad="50800" dist="38100" dir="5400000" algn="t" rotWithShape="0">
                    <a:schemeClr val="bg1">
                      <a:lumMod val="50000"/>
                      <a:alpha val="40000"/>
                    </a:schemeClr>
                  </a:outerShdw>
                </a:effectLst>
                <a:latin typeface="+mn-lt"/>
                <a:cs typeface="Calibri Light" panose="020F0302020204030204" pitchFamily="34" charset="0"/>
              </a:rPr>
              <a:t>Ako to robia inde </a:t>
            </a:r>
            <a:endParaRPr lang="sk-SK" sz="2400" b="1">
              <a:effectLst>
                <a:outerShdw blurRad="50800" dist="38100" dir="5400000" algn="t" rotWithShape="0">
                  <a:schemeClr val="bg1">
                    <a:lumMod val="50000"/>
                    <a:alpha val="40000"/>
                  </a:schemeClr>
                </a:outerShdw>
              </a:effectLst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11" name="Zástupný objekt pre obsah 10" descr="Obrázok, na ktorom je text&#10;&#10;Automaticky generovaný popis">
            <a:extLst>
              <a:ext uri="{FF2B5EF4-FFF2-40B4-BE49-F238E27FC236}">
                <a16:creationId xmlns:a16="http://schemas.microsoft.com/office/drawing/2014/main" id="{CE2DF601-7B96-F14D-A9A2-C76D85F40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6300" y="6078583"/>
            <a:ext cx="1587500" cy="542876"/>
          </a:xfrm>
          <a:effectLst/>
        </p:spPr>
      </p:pic>
      <p:cxnSp>
        <p:nvCxnSpPr>
          <p:cNvPr id="13" name="Priama spojnica 12">
            <a:extLst>
              <a:ext uri="{FF2B5EF4-FFF2-40B4-BE49-F238E27FC236}">
                <a16:creationId xmlns:a16="http://schemas.microsoft.com/office/drawing/2014/main" id="{75CA0FA7-9354-D240-9071-3AE0F5AD6567}"/>
              </a:ext>
            </a:extLst>
          </p:cNvPr>
          <p:cNvCxnSpPr>
            <a:cxnSpLocks/>
          </p:cNvCxnSpPr>
          <p:nvPr/>
        </p:nvCxnSpPr>
        <p:spPr>
          <a:xfrm>
            <a:off x="838200" y="5994500"/>
            <a:ext cx="10515600" cy="0"/>
          </a:xfrm>
          <a:prstGeom prst="line">
            <a:avLst/>
          </a:prstGeom>
          <a:ln w="12700"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BlokTextu 3"/>
          <p:cNvSpPr txBox="1"/>
          <p:nvPr/>
        </p:nvSpPr>
        <p:spPr>
          <a:xfrm>
            <a:off x="838800" y="1040400"/>
            <a:ext cx="7459200" cy="4003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r>
              <a:rPr lang="sk-SK" sz="1600" dirty="0"/>
              <a:t>Spoločnosti vykonávajúce správu a údržbu ciest II. a III. triedy vyšších územných celkov komunikujú prostredníctvom svojich web stránok a niektoré aj cez sociálnu sieť </a:t>
            </a:r>
            <a:r>
              <a:rPr lang="sk-SK" sz="1600" dirty="0" err="1"/>
              <a:t>facebook</a:t>
            </a:r>
            <a:endParaRPr lang="sk-SK" sz="1600" dirty="0"/>
          </a:p>
          <a:p>
            <a:endParaRPr lang="sk-SK" sz="1600" dirty="0"/>
          </a:p>
          <a:p>
            <a:r>
              <a:rPr lang="sk-SK" sz="1600" dirty="0"/>
              <a:t>Niektoré z nich ku komunikácii nemajú žiaden vzťah a aktivitu, obmedzujú sa len na informácie o  základnom profile spoločnosti</a:t>
            </a:r>
          </a:p>
          <a:p>
            <a:endParaRPr lang="sk-SK" sz="1600" dirty="0"/>
          </a:p>
          <a:p>
            <a:r>
              <a:rPr lang="sk-SK" sz="1600" dirty="0"/>
              <a:t>V</a:t>
            </a:r>
            <a:r>
              <a:rPr lang="sk-SK" sz="1600" b="1" dirty="0"/>
              <a:t> Prešove </a:t>
            </a:r>
            <a:r>
              <a:rPr lang="sk-SK" sz="1600" dirty="0"/>
              <a:t>využívajú na časť komunikácie aj </a:t>
            </a:r>
            <a:r>
              <a:rPr lang="sk-SK" sz="1600" b="1" dirty="0"/>
              <a:t>aplikáciu</a:t>
            </a:r>
            <a:r>
              <a:rPr lang="sk-SK" sz="1600" dirty="0"/>
              <a:t> – umožňuje sledovať pravidelné a aktuálne informácie o zjazdnosti na cestách, a v</a:t>
            </a:r>
            <a:r>
              <a:rPr lang="sk-SK" sz="1600" b="1" dirty="0"/>
              <a:t> Banskej Bystrici </a:t>
            </a:r>
            <a:r>
              <a:rPr lang="sk-SK" sz="1600" dirty="0"/>
              <a:t>informujú o situácii na cestách statické </a:t>
            </a:r>
            <a:r>
              <a:rPr lang="sk-SK" sz="1600" b="1" dirty="0" err="1"/>
              <a:t>live</a:t>
            </a:r>
            <a:r>
              <a:rPr lang="sk-SK" sz="1600" b="1" dirty="0"/>
              <a:t> kamery						</a:t>
            </a:r>
          </a:p>
          <a:p>
            <a:endParaRPr lang="sk-SK" sz="1600" dirty="0"/>
          </a:p>
          <a:p>
            <a:r>
              <a:rPr lang="sk-SK" sz="1600" b="1" dirty="0"/>
              <a:t>Komunikácia na webe:</a:t>
            </a:r>
          </a:p>
          <a:p>
            <a:r>
              <a:rPr lang="sk-SK" sz="1600" dirty="0"/>
              <a:t>Banskobystrická regionálna správa ciest </a:t>
            </a:r>
            <a:r>
              <a:rPr lang="sk-SK" sz="1600" dirty="0">
                <a:hlinkClick r:id="rId4"/>
              </a:rPr>
              <a:t>http://www.bbrsc.sk</a:t>
            </a:r>
            <a:endParaRPr lang="sk-SK" sz="1600" dirty="0"/>
          </a:p>
          <a:p>
            <a:r>
              <a:rPr lang="sk-SK" sz="1600" dirty="0"/>
              <a:t>Regionálna správa a údržba ciest Nitra</a:t>
            </a:r>
            <a:r>
              <a:rPr lang="sk-SK" sz="1600" b="1" dirty="0"/>
              <a:t> </a:t>
            </a:r>
            <a:r>
              <a:rPr lang="sk-SK" sz="1600" dirty="0">
                <a:hlinkClick r:id="rId5"/>
              </a:rPr>
              <a:t>http://www.rsucnr.sk/</a:t>
            </a:r>
            <a:r>
              <a:rPr lang="sk-SK" sz="1600" dirty="0"/>
              <a:t> </a:t>
            </a:r>
          </a:p>
          <a:p>
            <a:r>
              <a:rPr lang="sk-SK" sz="1600" dirty="0"/>
              <a:t>Správa ciest. Žilinského samosprávneho kraja </a:t>
            </a:r>
            <a:r>
              <a:rPr lang="sk-SK" sz="1600" dirty="0">
                <a:hlinkClick r:id="rId6"/>
              </a:rPr>
              <a:t>https://www.sczsk.sk/</a:t>
            </a:r>
            <a:r>
              <a:rPr lang="sk-SK" sz="1600" dirty="0"/>
              <a:t> </a:t>
            </a:r>
          </a:p>
          <a:p>
            <a:r>
              <a:rPr lang="sk-SK" sz="1600" dirty="0"/>
              <a:t>Správa ciest Trenčianskeho samosprávneho kraja  </a:t>
            </a:r>
            <a:r>
              <a:rPr lang="sk-SK" sz="1600" dirty="0">
                <a:hlinkClick r:id="rId7"/>
              </a:rPr>
              <a:t>http://www.sctsk.sk</a:t>
            </a:r>
            <a:r>
              <a:rPr lang="sk-SK" sz="1600" dirty="0">
                <a:solidFill>
                  <a:srgbClr val="92D050"/>
                </a:solidFill>
                <a:hlinkClick r:id="rId7"/>
              </a:rPr>
              <a:t>/</a:t>
            </a:r>
            <a:r>
              <a:rPr lang="sk-SK" sz="1600" dirty="0">
                <a:solidFill>
                  <a:srgbClr val="92D050"/>
                </a:solidFill>
              </a:rPr>
              <a:t>       		  </a:t>
            </a:r>
            <a:r>
              <a:rPr lang="sk-SK" sz="1600" b="1" dirty="0">
                <a:solidFill>
                  <a:srgbClr val="92D050"/>
                </a:solidFill>
              </a:rPr>
              <a:t>	       </a:t>
            </a:r>
            <a:r>
              <a:rPr lang="sk-SK" sz="1600" dirty="0">
                <a:solidFill>
                  <a:srgbClr val="92D050"/>
                </a:solidFill>
              </a:rPr>
              <a:t>							</a:t>
            </a:r>
            <a:r>
              <a:rPr lang="sk-SK" sz="1600" b="1" dirty="0">
                <a:solidFill>
                  <a:srgbClr val="92D050"/>
                </a:solidFill>
              </a:rPr>
              <a:t>       		</a:t>
            </a:r>
            <a:endParaRPr lang="sk-SK" sz="16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sk-SK" sz="1600" b="1" dirty="0"/>
              <a:t>								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6585" y="1873044"/>
            <a:ext cx="1091707" cy="61135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Obrázok 7"/>
          <p:cNvPicPr preferRelativeResize="0">
            <a:picLocks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4650" y="1876957"/>
            <a:ext cx="1090800" cy="60353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Obdĺžnik 8"/>
          <p:cNvSpPr/>
          <p:nvPr/>
        </p:nvSpPr>
        <p:spPr>
          <a:xfrm>
            <a:off x="8570563" y="2617450"/>
            <a:ext cx="1937288" cy="2140530"/>
          </a:xfrm>
          <a:prstGeom prst="rect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bdĺžnik 13"/>
          <p:cNvSpPr/>
          <p:nvPr/>
        </p:nvSpPr>
        <p:spPr>
          <a:xfrm>
            <a:off x="9775331" y="2793549"/>
            <a:ext cx="1472340" cy="1806328"/>
          </a:xfrm>
          <a:prstGeom prst="rect">
            <a:avLst/>
          </a:prstGeom>
          <a:noFill/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5" name="Obrázok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9984" y="411112"/>
            <a:ext cx="1091707" cy="611356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40000"/>
              </a:schemeClr>
            </a:glow>
            <a:outerShdw blurRad="50800" dist="50800" dir="5400000" sx="4000" sy="4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6" name="BlokTextu 15"/>
          <p:cNvSpPr txBox="1"/>
          <p:nvPr/>
        </p:nvSpPr>
        <p:spPr>
          <a:xfrm>
            <a:off x="9008043" y="2944147"/>
            <a:ext cx="872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>
                <a:solidFill>
                  <a:srgbClr val="92D050"/>
                </a:solidFill>
              </a:rPr>
              <a:t>TN</a:t>
            </a:r>
          </a:p>
          <a:p>
            <a:r>
              <a:rPr lang="sk-SK" sz="2400" b="1">
                <a:solidFill>
                  <a:srgbClr val="92D050"/>
                </a:solidFill>
              </a:rPr>
              <a:t>BB</a:t>
            </a:r>
          </a:p>
          <a:p>
            <a:r>
              <a:rPr lang="sk-SK" sz="2400" b="1">
                <a:solidFill>
                  <a:srgbClr val="92D050"/>
                </a:solidFill>
              </a:rPr>
              <a:t>ZA</a:t>
            </a:r>
          </a:p>
          <a:p>
            <a:r>
              <a:rPr lang="sk-SK" sz="2400" b="1">
                <a:solidFill>
                  <a:srgbClr val="92D050"/>
                </a:solidFill>
              </a:rPr>
              <a:t>NR</a:t>
            </a:r>
          </a:p>
        </p:txBody>
      </p:sp>
      <p:sp>
        <p:nvSpPr>
          <p:cNvPr id="17" name="BlokTextu 16"/>
          <p:cNvSpPr txBox="1"/>
          <p:nvPr/>
        </p:nvSpPr>
        <p:spPr>
          <a:xfrm>
            <a:off x="9880407" y="2942699"/>
            <a:ext cx="872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>
                <a:solidFill>
                  <a:srgbClr val="0070C0"/>
                </a:solidFill>
              </a:rPr>
              <a:t>BA</a:t>
            </a:r>
          </a:p>
          <a:p>
            <a:r>
              <a:rPr lang="sk-SK" sz="2400" b="1">
                <a:solidFill>
                  <a:srgbClr val="0070C0"/>
                </a:solidFill>
              </a:rPr>
              <a:t>KE</a:t>
            </a:r>
          </a:p>
          <a:p>
            <a:r>
              <a:rPr lang="sk-SK" sz="2400" b="1">
                <a:solidFill>
                  <a:srgbClr val="0070C0"/>
                </a:solidFill>
              </a:rPr>
              <a:t>TT</a:t>
            </a:r>
          </a:p>
          <a:p>
            <a:r>
              <a:rPr lang="sk-SK" sz="2400" b="1">
                <a:solidFill>
                  <a:srgbClr val="0070C0"/>
                </a:solidFill>
              </a:rPr>
              <a:t>PO</a:t>
            </a:r>
          </a:p>
        </p:txBody>
      </p:sp>
    </p:spTree>
    <p:extLst>
      <p:ext uri="{BB962C8B-B14F-4D97-AF65-F5344CB8AC3E}">
        <p14:creationId xmlns:p14="http://schemas.microsoft.com/office/powerpoint/2010/main" val="2989941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/>
          <p:cNvPicPr preferRelativeResize="0"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1355" y="153233"/>
            <a:ext cx="1426597" cy="1000276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11E2C8F-637C-714B-A9FB-A2DF57E24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800" y="-18000"/>
            <a:ext cx="10440000" cy="1260000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4800" b="1" kern="0">
                <a:solidFill>
                  <a:srgbClr val="000000"/>
                </a:solidFill>
                <a:effectLst>
                  <a:outerShdw blurRad="50800" dist="38100" dir="5400000" algn="t" rotWithShape="0">
                    <a:schemeClr val="bg1">
                      <a:lumMod val="50000"/>
                      <a:alpha val="40000"/>
                    </a:schemeClr>
                  </a:outerShdw>
                </a:effectLst>
                <a:latin typeface="+mn-lt"/>
                <a:cs typeface="Calibri Light" panose="020F0302020204030204" pitchFamily="34" charset="0"/>
              </a:rPr>
              <a:t>Ako to robia inde </a:t>
            </a:r>
            <a:endParaRPr lang="sk-SK" sz="2400" b="1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11" name="Zástupný objekt pre obsah 10" descr="Obrázok, na ktorom je text&#10;&#10;Automaticky generovaný popis">
            <a:extLst>
              <a:ext uri="{FF2B5EF4-FFF2-40B4-BE49-F238E27FC236}">
                <a16:creationId xmlns:a16="http://schemas.microsoft.com/office/drawing/2014/main" id="{CE2DF601-7B96-F14D-A9A2-C76D85F40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6300" y="6078583"/>
            <a:ext cx="1587500" cy="542876"/>
          </a:xfrm>
          <a:effectLst/>
        </p:spPr>
      </p:pic>
      <p:cxnSp>
        <p:nvCxnSpPr>
          <p:cNvPr id="13" name="Priama spojnica 12">
            <a:extLst>
              <a:ext uri="{FF2B5EF4-FFF2-40B4-BE49-F238E27FC236}">
                <a16:creationId xmlns:a16="http://schemas.microsoft.com/office/drawing/2014/main" id="{75CA0FA7-9354-D240-9071-3AE0F5AD6567}"/>
              </a:ext>
            </a:extLst>
          </p:cNvPr>
          <p:cNvCxnSpPr>
            <a:cxnSpLocks/>
          </p:cNvCxnSpPr>
          <p:nvPr/>
        </p:nvCxnSpPr>
        <p:spPr>
          <a:xfrm>
            <a:off x="838200" y="5994500"/>
            <a:ext cx="10515600" cy="0"/>
          </a:xfrm>
          <a:prstGeom prst="line">
            <a:avLst/>
          </a:prstGeom>
          <a:ln w="12700"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BlokTextu 3"/>
          <p:cNvSpPr txBox="1"/>
          <p:nvPr/>
        </p:nvSpPr>
        <p:spPr>
          <a:xfrm>
            <a:off x="838800" y="1040400"/>
            <a:ext cx="11043673" cy="5126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r>
              <a:rPr lang="sk-SK" sz="1600" b="1">
                <a:hlinkClick r:id="rId5"/>
              </a:rPr>
              <a:t>Správa ciest Košického samosprávneho kraja</a:t>
            </a:r>
            <a:endParaRPr lang="sk-SK" sz="1600"/>
          </a:p>
          <a:p>
            <a:r>
              <a:rPr lang="sk-SK" sz="1600"/>
              <a:t>(336 sledujúcich)</a:t>
            </a:r>
          </a:p>
          <a:p>
            <a:r>
              <a:rPr lang="sk-SK" sz="1600"/>
              <a:t>– situácia na cestách – dopravná situácia, správa ciest</a:t>
            </a:r>
          </a:p>
          <a:p>
            <a:r>
              <a:rPr lang="sk-SK" sz="1600"/>
              <a:t>– výrub stromov, oprava mosta, rekonštrukcie ciest – fotografie stavu pred a po</a:t>
            </a:r>
          </a:p>
          <a:p>
            <a:r>
              <a:rPr lang="sk-SK" sz="1600"/>
              <a:t>Web https://www.scksk.sk/: základný prehľad, aktuality len cez tabuľky</a:t>
            </a:r>
          </a:p>
          <a:p>
            <a:endParaRPr lang="sk-SK" sz="1600"/>
          </a:p>
          <a:p>
            <a:r>
              <a:rPr lang="sk-SK" sz="1600" b="1">
                <a:hlinkClick r:id="rId6"/>
              </a:rPr>
              <a:t>Správa a údržba ciest Trnavského samosprávneho kraja</a:t>
            </a:r>
            <a:r>
              <a:rPr lang="sk-SK" sz="1600" b="1"/>
              <a:t> </a:t>
            </a:r>
          </a:p>
          <a:p>
            <a:r>
              <a:rPr lang="sk-SK" sz="1600"/>
              <a:t>(445 sledujúcich)</a:t>
            </a:r>
          </a:p>
          <a:p>
            <a:r>
              <a:rPr lang="sk-SK" sz="1600"/>
              <a:t>– situácia na cestách, dopravná situácia, </a:t>
            </a:r>
            <a:r>
              <a:rPr lang="sk-SK" sz="1600" err="1"/>
              <a:t>edukatívne</a:t>
            </a:r>
            <a:r>
              <a:rPr lang="sk-SK" sz="1600"/>
              <a:t> </a:t>
            </a:r>
          </a:p>
          <a:p>
            <a:r>
              <a:rPr lang="sk-SK" sz="1600"/>
              <a:t>bezpečnostné príspevky, informácie o spoločnosti – odovzdávanie techniky, rozhovory </a:t>
            </a:r>
          </a:p>
          <a:p>
            <a:r>
              <a:rPr lang="sk-SK" sz="1600"/>
              <a:t>s predstaviteľmi ,ako prebieha údržba ciest –video</a:t>
            </a:r>
          </a:p>
          <a:p>
            <a:r>
              <a:rPr lang="sk-SK" sz="1600"/>
              <a:t>Web https://www.spravaciest.sk/: základný prehľad, aktuality – tie  isté ako na FB</a:t>
            </a:r>
          </a:p>
          <a:p>
            <a:endParaRPr lang="sk-SK" sz="1600"/>
          </a:p>
          <a:p>
            <a:r>
              <a:rPr lang="sk-SK" sz="1600" b="1" u="sng">
                <a:solidFill>
                  <a:srgbClr val="0070C0"/>
                </a:solidFill>
              </a:rPr>
              <a:t>Správa a údržba ciest Prešovského samosprávneho kraja </a:t>
            </a:r>
          </a:p>
          <a:p>
            <a:r>
              <a:rPr lang="sk-SK" sz="1600"/>
              <a:t>(513 sledujúcich)</a:t>
            </a:r>
          </a:p>
          <a:p>
            <a:r>
              <a:rPr lang="sk-SK" sz="1600"/>
              <a:t>– štatistika použitej techniky za posledných 24 hodín, </a:t>
            </a:r>
            <a:r>
              <a:rPr lang="sk-SK" sz="1600" b="1"/>
              <a:t>aplikácia - </a:t>
            </a:r>
            <a:r>
              <a:rPr lang="sk-SK" sz="1600"/>
              <a:t>je možné sledovať </a:t>
            </a:r>
          </a:p>
          <a:p>
            <a:r>
              <a:rPr lang="sk-SK" sz="1600"/>
              <a:t>pravidelné a aktuálne informácie ohľadom zjazdnosti na cestách na území PSK, informácia </a:t>
            </a:r>
          </a:p>
          <a:p>
            <a:r>
              <a:rPr lang="sk-SK" sz="1600"/>
              <a:t>o vozovom parku, menej častá komunikácia oproti TT a KE, </a:t>
            </a:r>
          </a:p>
          <a:p>
            <a:r>
              <a:rPr lang="sk-SK" sz="1600"/>
              <a:t>Web http://www.sucpsk.sk/ : zriedka aktualizovaný</a:t>
            </a:r>
          </a:p>
          <a:p>
            <a:endParaRPr lang="sk-SK" sz="1600" b="1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3155" y="6044"/>
            <a:ext cx="3628843" cy="181442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0562" y="4082665"/>
            <a:ext cx="3621723" cy="1891601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0562" y="2000890"/>
            <a:ext cx="3621437" cy="190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95066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45FEC9D18D8D249A7928735BB81A790" ma:contentTypeVersion="11" ma:contentTypeDescription="Umožňuje vytvoriť nový dokument." ma:contentTypeScope="" ma:versionID="df27d3e9846a1e42e87ebeb55ab37a3c">
  <xsd:schema xmlns:xsd="http://www.w3.org/2001/XMLSchema" xmlns:xs="http://www.w3.org/2001/XMLSchema" xmlns:p="http://schemas.microsoft.com/office/2006/metadata/properties" xmlns:ns2="0014d50b-6f30-4926-8a1c-6def29c85054" xmlns:ns3="d2b3a78c-f50d-4d33-bb34-bf1e0d9854f1" targetNamespace="http://schemas.microsoft.com/office/2006/metadata/properties" ma:root="true" ma:fieldsID="8d1a490a88f3225267e6cf9a8f4d5b18" ns2:_="" ns3:_="">
    <xsd:import namespace="0014d50b-6f30-4926-8a1c-6def29c85054"/>
    <xsd:import namespace="d2b3a78c-f50d-4d33-bb34-bf1e0d9854f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14d50b-6f30-4926-8a1c-6def29c8505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entifikátora dokumentu" ma:description="Hodnota identifikátora dokumentu priradená k tejto položke." ma:internalName="_dlc_DocId" ma:readOnly="true">
      <xsd:simpleType>
        <xsd:restriction base="dms:Text"/>
      </xsd:simpleType>
    </xsd:element>
    <xsd:element name="_dlc_DocIdUrl" ma:index="9" nillable="true" ma:displayName="Identifikátor dokumentu" ma:description="Trvalé prepojenie na tento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0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b3a78c-f50d-4d33-bb34-bf1e0d9854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014d50b-6f30-4926-8a1c-6def29c85054">XMSUKZJ42ZE7-844373114-9750</_dlc_DocId>
    <_dlc_DocIdUrl xmlns="0014d50b-6f30-4926-8a1c-6def29c85054">
      <Url>https://vucba.sharepoint.com/sites/Dokumenty/KP/oorg/_layouts/15/DocIdRedir.aspx?ID=XMSUKZJ42ZE7-844373114-9750</Url>
      <Description>XMSUKZJ42ZE7-844373114-9750</Description>
    </_dlc_DocIdUrl>
  </documentManagement>
</p:properties>
</file>

<file path=customXml/itemProps1.xml><?xml version="1.0" encoding="utf-8"?>
<ds:datastoreItem xmlns:ds="http://schemas.openxmlformats.org/officeDocument/2006/customXml" ds:itemID="{333278EB-53C3-4B4B-B983-1D47001DA337}"/>
</file>

<file path=customXml/itemProps2.xml><?xml version="1.0" encoding="utf-8"?>
<ds:datastoreItem xmlns:ds="http://schemas.openxmlformats.org/officeDocument/2006/customXml" ds:itemID="{4185E55A-65C9-4CF3-ADFC-A2F300E48955}"/>
</file>

<file path=customXml/itemProps3.xml><?xml version="1.0" encoding="utf-8"?>
<ds:datastoreItem xmlns:ds="http://schemas.openxmlformats.org/officeDocument/2006/customXml" ds:itemID="{6C4D8538-B62F-4342-BCC8-0F1FAB3A379F}"/>
</file>

<file path=customXml/itemProps4.xml><?xml version="1.0" encoding="utf-8"?>
<ds:datastoreItem xmlns:ds="http://schemas.openxmlformats.org/officeDocument/2006/customXml" ds:itemID="{D6AE2210-3BAE-47A6-A7F6-9F2600A708C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1287</TotalTime>
  <Words>1167</Words>
  <Application>Microsoft Office PowerPoint</Application>
  <PresentationFormat>Širokouhlá</PresentationFormat>
  <Paragraphs>182</Paragraphs>
  <Slides>9</Slides>
  <Notes>8</Notes>
  <HiddenSlides>0</HiddenSlides>
  <MMClips>0</MMClips>
  <ScaleCrop>false</ScaleCrop>
  <HeadingPairs>
    <vt:vector size="8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Geomanist</vt:lpstr>
      <vt:lpstr>Motív balíka Office</vt:lpstr>
      <vt:lpstr>Hárok</vt:lpstr>
      <vt:lpstr>Prezentácia programu PowerPoint</vt:lpstr>
      <vt:lpstr>Komunikácia  RSC BSK</vt:lpstr>
      <vt:lpstr>Komunikácia RSC BSK</vt:lpstr>
      <vt:lpstr>Komunikačné ciele RSC BSK  2021</vt:lpstr>
      <vt:lpstr>1. Zmena a Poriadok</vt:lpstr>
      <vt:lpstr>2. Dôveryhodný partner</vt:lpstr>
      <vt:lpstr>3. Informačný zdroj</vt:lpstr>
      <vt:lpstr>Ako to robia inde </vt:lpstr>
      <vt:lpstr>Ako to robia inde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Sabina Jonaskova</dc:creator>
  <cp:lastModifiedBy>Martin Dusanic</cp:lastModifiedBy>
  <cp:revision>73</cp:revision>
  <dcterms:created xsi:type="dcterms:W3CDTF">2021-02-22T11:11:27Z</dcterms:created>
  <dcterms:modified xsi:type="dcterms:W3CDTF">2021-03-10T14:10:37Z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0x010100345FEC9D18D8D249A7928735BB81A790</vt:lpwstr>
  </property>
  <property fmtid="{D5CDD505-2E9C-101B-9397-08002B2CF9AE}" pid="3" name="_dlc_DocIdItemGuid">
    <vt:lpwstr>095660fc-a0cb-436f-86f5-6c75d99f2b0a</vt:lpwstr>
  </property>
</Properties>
</file>