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rts/chart3.xml" ContentType="application/vnd.openxmlformats-officedocument.drawingml.chart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4.xml" ContentType="application/vnd.openxmlformats-officedocument.drawingml.chart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63" r:id="rId2"/>
    <p:sldId id="417" r:id="rId3"/>
    <p:sldId id="383" r:id="rId4"/>
    <p:sldId id="316" r:id="rId5"/>
    <p:sldId id="319" r:id="rId6"/>
    <p:sldId id="320" r:id="rId7"/>
    <p:sldId id="370" r:id="rId8"/>
    <p:sldId id="378" r:id="rId9"/>
    <p:sldId id="416" r:id="rId10"/>
    <p:sldId id="402" r:id="rId11"/>
    <p:sldId id="403" r:id="rId12"/>
    <p:sldId id="404" r:id="rId13"/>
    <p:sldId id="405" r:id="rId14"/>
    <p:sldId id="406" r:id="rId15"/>
    <p:sldId id="290" r:id="rId16"/>
    <p:sldId id="311" r:id="rId17"/>
    <p:sldId id="394" r:id="rId18"/>
    <p:sldId id="393" r:id="rId19"/>
    <p:sldId id="388" r:id="rId20"/>
    <p:sldId id="387" r:id="rId21"/>
    <p:sldId id="420" r:id="rId22"/>
    <p:sldId id="392" r:id="rId23"/>
    <p:sldId id="391" r:id="rId24"/>
    <p:sldId id="367" r:id="rId25"/>
    <p:sldId id="368" r:id="rId26"/>
    <p:sldId id="369" r:id="rId27"/>
    <p:sldId id="407" r:id="rId28"/>
    <p:sldId id="408" r:id="rId29"/>
    <p:sldId id="409" r:id="rId30"/>
    <p:sldId id="410" r:id="rId31"/>
    <p:sldId id="413" r:id="rId32"/>
    <p:sldId id="411" r:id="rId33"/>
    <p:sldId id="412" r:id="rId34"/>
    <p:sldId id="398" r:id="rId35"/>
    <p:sldId id="414" r:id="rId36"/>
    <p:sldId id="415" r:id="rId37"/>
    <p:sldId id="419" r:id="rId38"/>
  </p:sldIdLst>
  <p:sldSz cx="9144000" cy="6858000" type="screen4x3"/>
  <p:notesSz cx="6718300" cy="98552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98" userDrawn="1">
          <p15:clr>
            <a:srgbClr val="A4A3A4"/>
          </p15:clr>
        </p15:guide>
        <p15:guide id="2" pos="2114" userDrawn="1">
          <p15:clr>
            <a:srgbClr val="A4A3A4"/>
          </p15:clr>
        </p15:guide>
        <p15:guide id="3" orient="horz" pos="3103" userDrawn="1">
          <p15:clr>
            <a:srgbClr val="A4A3A4"/>
          </p15:clr>
        </p15:guide>
        <p15:guide id="4" pos="2116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RMOL MARCINCAK Barbara (REGIO)" initials="JMB(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66CF"/>
    <a:srgbClr val="20AA63"/>
    <a:srgbClr val="FFD624"/>
    <a:srgbClr val="0F5494"/>
    <a:srgbClr val="2D5EC1"/>
    <a:srgbClr val="3E6FD2"/>
    <a:srgbClr val="BDDEFF"/>
    <a:srgbClr val="99CCFF"/>
    <a:srgbClr val="808080"/>
    <a:srgbClr val="009F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620" autoAdjust="0"/>
    <p:restoredTop sz="93622" autoAdjust="0"/>
  </p:normalViewPr>
  <p:slideViewPr>
    <p:cSldViewPr>
      <p:cViewPr varScale="1">
        <p:scale>
          <a:sx n="108" d="100"/>
          <a:sy n="108" d="100"/>
        </p:scale>
        <p:origin x="132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13" d="100"/>
          <a:sy n="113" d="100"/>
        </p:scale>
        <p:origin x="-5190" y="-120"/>
      </p:cViewPr>
      <p:guideLst>
        <p:guide orient="horz" pos="3098"/>
        <p:guide pos="2114"/>
        <p:guide orient="horz" pos="3103"/>
        <p:guide pos="211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_rok_programu_Microsoft_Excel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H_rok_programu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_rok_programu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_rok_programu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2400" dirty="0">
                <a:solidFill>
                  <a:schemeClr val="bg2"/>
                </a:solidFill>
              </a:rPr>
              <a:t>Počet slov</a:t>
            </a:r>
            <a:endParaRPr lang="sk-SK" sz="2400" dirty="0">
              <a:solidFill>
                <a:schemeClr val="bg2"/>
              </a:solidFill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words*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3166CF"/>
              </a:solidFill>
            </c:spPr>
            <c:extLst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p="http://schemas.openxmlformats.org/presentationml/2006/main" xmlns:a14="http://schemas.microsoft.com/office/drawing/2010/main" xmlns:mc="http://schemas.openxmlformats.org/markup-compatibility/2006">
              <c:ext xmlns:c16="http://schemas.microsoft.com/office/drawing/2014/chart" uri="{C3380CC4-5D6E-409C-BE32-E72D297353CC}">
                <c16:uniqueId val="{00000001-CCD3-48DB-BE93-927F5A35B186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</c:spPr>
            <c:extLst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p="http://schemas.openxmlformats.org/presentationml/2006/main" xmlns:a14="http://schemas.microsoft.com/office/drawing/2010/main" xmlns:mc="http://schemas.openxmlformats.org/markup-compatibility/2006">
              <c:ext xmlns:c16="http://schemas.microsoft.com/office/drawing/2014/chart" uri="{C3380CC4-5D6E-409C-BE32-E72D297353CC}">
                <c16:uniqueId val="{00000003-CCD3-48DB-BE93-927F5A35B186}"/>
              </c:ext>
            </c:extLst>
          </c:dPt>
          <c:cat>
            <c:strRef>
              <c:f>Sheet1!$A$2:$A$3</c:f>
              <c:strCache>
                <c:ptCount val="2"/>
                <c:pt idx="0">
                  <c:v>CPR (vers 15.12.17)</c:v>
                </c:pt>
                <c:pt idx="1">
                  <c:v>Post2020 CPR (vers 28.05.18)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57333</c:v>
                </c:pt>
                <c:pt idx="1">
                  <c:v>28783</c:v>
                </c:pt>
              </c:numCache>
            </c:numRef>
          </c:val>
          <c:extLst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p="http://schemas.openxmlformats.org/presentationml/2006/main" xmlns:a14="http://schemas.microsoft.com/office/drawing/2010/main" xmlns:mc="http://schemas.openxmlformats.org/markup-compatibility/2006">
            <c:ext xmlns:c16="http://schemas.microsoft.com/office/drawing/2014/chart" uri="{C3380CC4-5D6E-409C-BE32-E72D297353CC}">
              <c16:uniqueId val="{00000004-CCD3-48DB-BE93-927F5A35B1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3165056"/>
        <c:axId val="73166848"/>
      </c:barChart>
      <c:catAx>
        <c:axId val="731650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73166848"/>
        <c:crosses val="autoZero"/>
        <c:auto val="1"/>
        <c:lblAlgn val="ctr"/>
        <c:lblOffset val="100"/>
        <c:noMultiLvlLbl val="0"/>
      </c:catAx>
      <c:valAx>
        <c:axId val="731668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31650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600" baseline="0"/>
      </a:pPr>
      <a:endParaRPr lang="sk-SK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800"/>
            </a:pPr>
            <a:r>
              <a:rPr lang="en-US" sz="2800" b="1" i="0"/>
              <a:t>Od </a:t>
            </a:r>
            <a:r>
              <a:rPr lang="en-US" sz="2800" b="1" i="0" smtClean="0"/>
              <a:t>N+3 </a:t>
            </a:r>
            <a:r>
              <a:rPr lang="en-US" sz="2800" b="1" i="0" dirty="0"/>
              <a:t>k</a:t>
            </a:r>
            <a:r>
              <a:rPr lang="en-US" sz="2800" b="1" i="0"/>
              <a:t> </a:t>
            </a:r>
            <a:r>
              <a:rPr lang="en-US" sz="2800" b="1" i="0" smtClean="0"/>
              <a:t>N+2 </a:t>
            </a:r>
            <a:r>
              <a:rPr lang="en-US" sz="2800" b="1" i="0" dirty="0"/>
              <a:t>v priebehu obdobia</a:t>
            </a:r>
            <a:endParaRPr lang="sk-SK" sz="2800" b="0" i="1" dirty="0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12343062122941466"/>
          <c:y val="0.14590351889005795"/>
          <c:w val="0.87619296425156168"/>
          <c:h val="0.78554378774985867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'n+2'!$C$67</c:f>
              <c:strCache>
                <c:ptCount val="1"/>
                <c:pt idx="0">
                  <c:v>N+2</c:v>
                </c:pt>
              </c:strCache>
            </c:strRef>
          </c:tx>
          <c:spPr>
            <a:solidFill>
              <a:srgbClr val="20AA63"/>
            </a:solidFill>
          </c:spPr>
          <c:invertIfNegative val="0"/>
          <c:cat>
            <c:numRef>
              <c:f>'n+2'!$B$68:$B$76</c:f>
              <c:numCache>
                <c:formatCode>General</c:formatCode>
                <c:ptCount val="9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</c:numCache>
            </c:numRef>
          </c:cat>
          <c:val>
            <c:numRef>
              <c:f>'n+2'!$C$68:$C$78</c:f>
              <c:numCache>
                <c:formatCode>General</c:formatCode>
                <c:ptCount val="11"/>
                <c:pt idx="2" formatCode="0">
                  <c:v>60</c:v>
                </c:pt>
                <c:pt idx="3" formatCode="0">
                  <c:v>100</c:v>
                </c:pt>
                <c:pt idx="4" formatCode="0">
                  <c:v>100</c:v>
                </c:pt>
                <c:pt idx="5" formatCode="0">
                  <c:v>100</c:v>
                </c:pt>
                <c:pt idx="6" formatCode="0">
                  <c:v>100</c:v>
                </c:pt>
                <c:pt idx="7" formatCode="0">
                  <c:v>100</c:v>
                </c:pt>
                <c:pt idx="8" formatCode="0">
                  <c:v>100</c:v>
                </c:pt>
              </c:numCache>
            </c:numRef>
          </c:val>
          <c:extLst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p="http://schemas.openxmlformats.org/presentationml/2006/main" xmlns:a14="http://schemas.microsoft.com/office/drawing/2010/main" xmlns:mc="http://schemas.openxmlformats.org/markup-compatibility/2006">
            <c:ext xmlns:c16="http://schemas.microsoft.com/office/drawing/2014/chart" uri="{C3380CC4-5D6E-409C-BE32-E72D297353CC}">
              <c16:uniqueId val="{00000000-C401-4077-9EA1-812B0EF2F812}"/>
            </c:ext>
          </c:extLst>
        </c:ser>
        <c:ser>
          <c:idx val="2"/>
          <c:order val="1"/>
          <c:tx>
            <c:strRef>
              <c:f>'n+2'!$D$67</c:f>
              <c:strCache>
                <c:ptCount val="1"/>
                <c:pt idx="0">
                  <c:v>N+X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sk-SK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p="http://schemas.openxmlformats.org/presentationml/2006/main" xmlns:a14="http://schemas.microsoft.com/office/drawing/2010/main" xmlns:mc="http://schemas.openxmlformats.org/markup-compatibility/2006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'n+2'!$B$68:$B$76</c:f>
              <c:numCache>
                <c:formatCode>General</c:formatCode>
                <c:ptCount val="9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</c:numCache>
            </c:numRef>
          </c:cat>
          <c:val>
            <c:numRef>
              <c:f>'n+2'!$D$68:$D$78</c:f>
              <c:numCache>
                <c:formatCode>General</c:formatCode>
                <c:ptCount val="11"/>
                <c:pt idx="2">
                  <c:v>40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</c:numCache>
            </c:numRef>
          </c:val>
          <c:extLst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p="http://schemas.openxmlformats.org/presentationml/2006/main" xmlns:a14="http://schemas.microsoft.com/office/drawing/2010/main" xmlns:mc="http://schemas.openxmlformats.org/markup-compatibility/2006">
            <c:ext xmlns:c16="http://schemas.microsoft.com/office/drawing/2014/chart" uri="{C3380CC4-5D6E-409C-BE32-E72D297353CC}">
              <c16:uniqueId val="{00000001-C401-4077-9EA1-812B0EF2F8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6666752"/>
        <c:axId val="76668288"/>
      </c:barChart>
      <c:catAx>
        <c:axId val="766667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/>
          <a:lstStyle/>
          <a:p>
            <a:pPr>
              <a:defRPr sz="1600"/>
            </a:pPr>
            <a:endParaRPr lang="sk-SK"/>
          </a:p>
        </c:txPr>
        <c:crossAx val="76668288"/>
        <c:crosses val="autoZero"/>
        <c:auto val="1"/>
        <c:lblAlgn val="ctr"/>
        <c:lblOffset val="100"/>
        <c:noMultiLvlLbl val="0"/>
      </c:catAx>
      <c:valAx>
        <c:axId val="76668288"/>
        <c:scaling>
          <c:orientation val="minMax"/>
          <c:max val="120"/>
          <c:min val="0"/>
        </c:scaling>
        <c:delete val="0"/>
        <c:axPos val="l"/>
        <c:majorGridlines>
          <c:spPr>
            <a:ln w="25400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</a:ln>
          </c:spPr>
        </c:majorGridlines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sk-SK"/>
          </a:p>
        </c:txPr>
        <c:crossAx val="76666752"/>
        <c:crosses val="autoZero"/>
        <c:crossBetween val="between"/>
        <c:majorUnit val="100"/>
      </c:valAx>
    </c:plotArea>
    <c:legend>
      <c:legendPos val="r"/>
      <c:layout>
        <c:manualLayout>
          <c:xMode val="edge"/>
          <c:yMode val="edge"/>
          <c:x val="0.84588726821613924"/>
          <c:y val="0.32210432500963954"/>
          <c:w val="0.14156741753725571"/>
          <c:h val="0.2239629747998704"/>
        </c:manualLayout>
      </c:layout>
      <c:overlay val="0"/>
      <c:txPr>
        <a:bodyPr/>
        <a:lstStyle/>
        <a:p>
          <a:pPr>
            <a:defRPr sz="2400"/>
          </a:pPr>
          <a:endParaRPr lang="sk-SK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GB" sz="2000" dirty="0"/>
              <a:t>Hlavná hnacia sila zmien: zmena HDP na obyvateľa</a:t>
            </a:r>
          </a:p>
          <a:p>
            <a:pPr>
              <a:defRPr/>
            </a:pPr>
            <a:r>
              <a:rPr lang="en-GB" sz="2000" dirty="0"/>
              <a:t>2007 – 2009 oproti 2014 – 2016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10124203067563348"/>
          <c:y val="0.14590360330333668"/>
          <c:w val="0.87619296425156168"/>
          <c:h val="0.78554378774985867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164194"/>
            </a:solidFill>
          </c:spPr>
          <c:invertIfNegative val="0"/>
          <c:cat>
            <c:strRef>
              <c:f>'graph aid intensities'!$B$68:$B$94</c:f>
              <c:strCache>
                <c:ptCount val="27"/>
                <c:pt idx="0">
                  <c:v>EL</c:v>
                </c:pt>
                <c:pt idx="1">
                  <c:v>CY</c:v>
                </c:pt>
                <c:pt idx="2">
                  <c:v>ES</c:v>
                </c:pt>
                <c:pt idx="3">
                  <c:v>IT</c:v>
                </c:pt>
                <c:pt idx="4">
                  <c:v>FI</c:v>
                </c:pt>
                <c:pt idx="5">
                  <c:v>NL</c:v>
                </c:pt>
                <c:pt idx="6">
                  <c:v>PT</c:v>
                </c:pt>
                <c:pt idx="7">
                  <c:v>SI</c:v>
                </c:pt>
                <c:pt idx="8">
                  <c:v>HR</c:v>
                </c:pt>
                <c:pt idx="9">
                  <c:v>SE</c:v>
                </c:pt>
                <c:pt idx="10">
                  <c:v>FR</c:v>
                </c:pt>
                <c:pt idx="11">
                  <c:v>BE</c:v>
                </c:pt>
                <c:pt idx="12">
                  <c:v>DK</c:v>
                </c:pt>
                <c:pt idx="13">
                  <c:v>AT</c:v>
                </c:pt>
                <c:pt idx="14">
                  <c:v>CZ</c:v>
                </c:pt>
                <c:pt idx="15">
                  <c:v>LU</c:v>
                </c:pt>
                <c:pt idx="16">
                  <c:v>BG</c:v>
                </c:pt>
                <c:pt idx="17">
                  <c:v>HU</c:v>
                </c:pt>
                <c:pt idx="18">
                  <c:v>DE</c:v>
                </c:pt>
                <c:pt idx="19">
                  <c:v>SK</c:v>
                </c:pt>
                <c:pt idx="20">
                  <c:v>EE</c:v>
                </c:pt>
                <c:pt idx="21">
                  <c:v>LV</c:v>
                </c:pt>
                <c:pt idx="22">
                  <c:v>RO</c:v>
                </c:pt>
                <c:pt idx="23">
                  <c:v>PL</c:v>
                </c:pt>
                <c:pt idx="24">
                  <c:v>MT</c:v>
                </c:pt>
                <c:pt idx="25">
                  <c:v>LT</c:v>
                </c:pt>
                <c:pt idx="26">
                  <c:v>IE</c:v>
                </c:pt>
              </c:strCache>
            </c:strRef>
          </c:cat>
          <c:val>
            <c:numRef>
              <c:f>'graph aid intensities'!$G$68:$G$94</c:f>
              <c:numCache>
                <c:formatCode>0</c:formatCode>
                <c:ptCount val="27"/>
                <c:pt idx="0">
                  <c:v>-25.598369899153507</c:v>
                </c:pt>
                <c:pt idx="1">
                  <c:v>-23.540344469937164</c:v>
                </c:pt>
                <c:pt idx="2">
                  <c:v>-11.621586679961426</c:v>
                </c:pt>
                <c:pt idx="3">
                  <c:v>-10.62561439488046</c:v>
                </c:pt>
                <c:pt idx="4">
                  <c:v>-10.24329729221806</c:v>
                </c:pt>
                <c:pt idx="5">
                  <c:v>-8.5676302704634981</c:v>
                </c:pt>
                <c:pt idx="6">
                  <c:v>-4.6921471567218305</c:v>
                </c:pt>
                <c:pt idx="7">
                  <c:v>-4.4136625529735918</c:v>
                </c:pt>
                <c:pt idx="8">
                  <c:v>-2.9644778338448385</c:v>
                </c:pt>
                <c:pt idx="9">
                  <c:v>-2.6011501393105898</c:v>
                </c:pt>
                <c:pt idx="10">
                  <c:v>-1.8741849642468797</c:v>
                </c:pt>
              </c:numCache>
            </c:numRef>
          </c:val>
          <c:extLst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p="http://schemas.openxmlformats.org/presentationml/2006/main" xmlns:a14="http://schemas.microsoft.com/office/drawing/2010/main" xmlns:mc="http://schemas.openxmlformats.org/markup-compatibility/2006">
            <c:ext xmlns:c16="http://schemas.microsoft.com/office/drawing/2014/chart" uri="{C3380CC4-5D6E-409C-BE32-E72D297353CC}">
              <c16:uniqueId val="{00000000-810B-4DA2-A8FD-A0B14F189C6E}"/>
            </c:ext>
          </c:extLst>
        </c:ser>
        <c:ser>
          <c:idx val="1"/>
          <c:order val="1"/>
          <c:spPr>
            <a:solidFill>
              <a:srgbClr val="20AA63"/>
            </a:solidFill>
          </c:spPr>
          <c:invertIfNegative val="0"/>
          <c:cat>
            <c:strRef>
              <c:f>'graph aid intensities'!$B$68:$B$94</c:f>
              <c:strCache>
                <c:ptCount val="27"/>
                <c:pt idx="0">
                  <c:v>EL</c:v>
                </c:pt>
                <c:pt idx="1">
                  <c:v>CY</c:v>
                </c:pt>
                <c:pt idx="2">
                  <c:v>ES</c:v>
                </c:pt>
                <c:pt idx="3">
                  <c:v>IT</c:v>
                </c:pt>
                <c:pt idx="4">
                  <c:v>FI</c:v>
                </c:pt>
                <c:pt idx="5">
                  <c:v>NL</c:v>
                </c:pt>
                <c:pt idx="6">
                  <c:v>PT</c:v>
                </c:pt>
                <c:pt idx="7">
                  <c:v>SI</c:v>
                </c:pt>
                <c:pt idx="8">
                  <c:v>HR</c:v>
                </c:pt>
                <c:pt idx="9">
                  <c:v>SE</c:v>
                </c:pt>
                <c:pt idx="10">
                  <c:v>FR</c:v>
                </c:pt>
                <c:pt idx="11">
                  <c:v>BE</c:v>
                </c:pt>
                <c:pt idx="12">
                  <c:v>DK</c:v>
                </c:pt>
                <c:pt idx="13">
                  <c:v>AT</c:v>
                </c:pt>
                <c:pt idx="14">
                  <c:v>CZ</c:v>
                </c:pt>
                <c:pt idx="15">
                  <c:v>LU</c:v>
                </c:pt>
                <c:pt idx="16">
                  <c:v>BG</c:v>
                </c:pt>
                <c:pt idx="17">
                  <c:v>HU</c:v>
                </c:pt>
                <c:pt idx="18">
                  <c:v>DE</c:v>
                </c:pt>
                <c:pt idx="19">
                  <c:v>SK</c:v>
                </c:pt>
                <c:pt idx="20">
                  <c:v>EE</c:v>
                </c:pt>
                <c:pt idx="21">
                  <c:v>LV</c:v>
                </c:pt>
                <c:pt idx="22">
                  <c:v>RO</c:v>
                </c:pt>
                <c:pt idx="23">
                  <c:v>PL</c:v>
                </c:pt>
                <c:pt idx="24">
                  <c:v>MT</c:v>
                </c:pt>
                <c:pt idx="25">
                  <c:v>LT</c:v>
                </c:pt>
                <c:pt idx="26">
                  <c:v>IE</c:v>
                </c:pt>
              </c:strCache>
            </c:strRef>
          </c:cat>
          <c:val>
            <c:numRef>
              <c:f>'graph aid intensities'!$H$68:$H$94</c:f>
              <c:numCache>
                <c:formatCode>General</c:formatCode>
                <c:ptCount val="27"/>
                <c:pt idx="11" formatCode="0">
                  <c:v>1.3828009582123286</c:v>
                </c:pt>
                <c:pt idx="12" formatCode="0">
                  <c:v>1.7132052534842612</c:v>
                </c:pt>
                <c:pt idx="13" formatCode="0">
                  <c:v>3.1198513969551551</c:v>
                </c:pt>
                <c:pt idx="14" formatCode="0">
                  <c:v>3.4031573571676295</c:v>
                </c:pt>
                <c:pt idx="15" formatCode="0">
                  <c:v>4.2477169189489796</c:v>
                </c:pt>
                <c:pt idx="16" formatCode="0">
                  <c:v>4.6918855596591467</c:v>
                </c:pt>
                <c:pt idx="17" formatCode="0">
                  <c:v>5.9899260366842171</c:v>
                </c:pt>
                <c:pt idx="18" formatCode="0">
                  <c:v>7.1085205889438896</c:v>
                </c:pt>
                <c:pt idx="19" formatCode="0">
                  <c:v>7.5428881816613274</c:v>
                </c:pt>
                <c:pt idx="20" formatCode="0">
                  <c:v>7.6797817625023583</c:v>
                </c:pt>
                <c:pt idx="21" formatCode="0">
                  <c:v>8.0574289596315509</c:v>
                </c:pt>
                <c:pt idx="22" formatCode="0">
                  <c:v>9.9786089969394212</c:v>
                </c:pt>
                <c:pt idx="23" formatCode="0">
                  <c:v>12.452026379011459</c:v>
                </c:pt>
                <c:pt idx="24" formatCode="0">
                  <c:v>12.942887190920617</c:v>
                </c:pt>
                <c:pt idx="25" formatCode="0">
                  <c:v>15.095384655584988</c:v>
                </c:pt>
                <c:pt idx="26" formatCode="0">
                  <c:v>30.563636456634267</c:v>
                </c:pt>
              </c:numCache>
            </c:numRef>
          </c:val>
          <c:extLst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p="http://schemas.openxmlformats.org/presentationml/2006/main" xmlns:a14="http://schemas.microsoft.com/office/drawing/2010/main" xmlns:mc="http://schemas.openxmlformats.org/markup-compatibility/2006">
            <c:ext xmlns:c16="http://schemas.microsoft.com/office/drawing/2014/chart" uri="{C3380CC4-5D6E-409C-BE32-E72D297353CC}">
              <c16:uniqueId val="{00000001-810B-4DA2-A8FD-A0B14F189C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8924032"/>
        <c:axId val="78934016"/>
      </c:barChart>
      <c:catAx>
        <c:axId val="789240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crossAx val="78934016"/>
        <c:crosses val="autoZero"/>
        <c:auto val="1"/>
        <c:lblAlgn val="ctr"/>
        <c:lblOffset val="100"/>
        <c:noMultiLvlLbl val="0"/>
      </c:catAx>
      <c:valAx>
        <c:axId val="78934016"/>
        <c:scaling>
          <c:orientation val="minMax"/>
          <c:max val="40"/>
          <c:min val="-30"/>
        </c:scaling>
        <c:delete val="0"/>
        <c:axPos val="l"/>
        <c:majorGridlines>
          <c:spPr>
            <a:ln>
              <a:prstDash val="sys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sk-SK" sz="1200" noProof="0" dirty="0"/>
                  <a:t>Zmena HDP na obyvateľa v percentuálnych bodoch</a:t>
                </a:r>
              </a:p>
            </c:rich>
          </c:tx>
          <c:overlay val="0"/>
        </c:title>
        <c:numFmt formatCode="0" sourceLinked="0"/>
        <c:majorTickMark val="out"/>
        <c:minorTickMark val="none"/>
        <c:tickLblPos val="nextTo"/>
        <c:crossAx val="78924032"/>
        <c:crosses val="autoZero"/>
        <c:crossBetween val="between"/>
        <c:majorUnit val="10"/>
      </c:valAx>
    </c:plotArea>
    <c:plotVisOnly val="1"/>
    <c:dispBlanksAs val="gap"/>
    <c:showDLblsOverMax val="0"/>
  </c:chart>
  <c:txPr>
    <a:bodyPr/>
    <a:lstStyle/>
    <a:p>
      <a:pPr>
        <a:defRPr sz="1200" baseline="0"/>
      </a:pPr>
      <a:endParaRPr lang="sk-SK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GB"/>
              <a:t>Politika súdržnosti</a:t>
            </a:r>
          </a:p>
          <a:p>
            <a:pPr>
              <a:defRPr/>
            </a:pPr>
            <a:r>
              <a:rPr lang="en-GB" sz="1000" i="1"/>
              <a:t>Porovnanie intenzity pomoci 2014 – 2020, 2021 – 2027</a:t>
            </a:r>
          </a:p>
        </c:rich>
      </c:tx>
      <c:layout>
        <c:manualLayout>
          <c:xMode val="edge"/>
          <c:yMode val="edge"/>
          <c:x val="0.24507212161738018"/>
          <c:y val="0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8.4653874879846769E-2"/>
          <c:y val="0.13877883558915521"/>
          <c:w val="0.89280468066491692"/>
          <c:h val="0.73301427412039921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'graph aid intensities'!$D$4</c:f>
              <c:strCache>
                <c:ptCount val="1"/>
                <c:pt idx="0">
                  <c:v>2014-2020</c:v>
                </c:pt>
              </c:strCache>
            </c:strRef>
          </c:tx>
          <c:spPr>
            <a:solidFill>
              <a:srgbClr val="20AA63"/>
            </a:solidFill>
          </c:spPr>
          <c:invertIfNegative val="0"/>
          <c:trendline>
            <c:spPr>
              <a:ln w="22225" cmpd="sng">
                <a:solidFill>
                  <a:srgbClr val="20AA63"/>
                </a:solidFill>
                <a:prstDash val="sysDash"/>
              </a:ln>
            </c:spPr>
            <c:trendlineType val="poly"/>
            <c:order val="5"/>
            <c:dispRSqr val="0"/>
            <c:dispEq val="0"/>
          </c:trendline>
          <c:cat>
            <c:strRef>
              <c:f>'graph aid intensities'!$B$5:$B$31</c:f>
              <c:strCache>
                <c:ptCount val="27"/>
                <c:pt idx="0">
                  <c:v>BG</c:v>
                </c:pt>
                <c:pt idx="1">
                  <c:v>RO</c:v>
                </c:pt>
                <c:pt idx="2">
                  <c:v>HR</c:v>
                </c:pt>
                <c:pt idx="3">
                  <c:v>LV</c:v>
                </c:pt>
                <c:pt idx="4">
                  <c:v>EL</c:v>
                </c:pt>
                <c:pt idx="5">
                  <c:v>HU</c:v>
                </c:pt>
                <c:pt idx="6">
                  <c:v>PL</c:v>
                </c:pt>
                <c:pt idx="7">
                  <c:v>LT</c:v>
                </c:pt>
                <c:pt idx="8">
                  <c:v>EE</c:v>
                </c:pt>
                <c:pt idx="9">
                  <c:v>PT</c:v>
                </c:pt>
                <c:pt idx="10">
                  <c:v>SK</c:v>
                </c:pt>
                <c:pt idx="11">
                  <c:v>CY</c:v>
                </c:pt>
                <c:pt idx="12">
                  <c:v>SI</c:v>
                </c:pt>
                <c:pt idx="13">
                  <c:v>CZ</c:v>
                </c:pt>
                <c:pt idx="14">
                  <c:v>ES</c:v>
                </c:pt>
                <c:pt idx="15">
                  <c:v>MT</c:v>
                </c:pt>
                <c:pt idx="16">
                  <c:v>IT</c:v>
                </c:pt>
                <c:pt idx="17">
                  <c:v>FR</c:v>
                </c:pt>
                <c:pt idx="18">
                  <c:v>FI</c:v>
                </c:pt>
                <c:pt idx="19">
                  <c:v>BE</c:v>
                </c:pt>
                <c:pt idx="20">
                  <c:v>SE</c:v>
                </c:pt>
                <c:pt idx="21">
                  <c:v>DE</c:v>
                </c:pt>
                <c:pt idx="22">
                  <c:v>DK</c:v>
                </c:pt>
                <c:pt idx="23">
                  <c:v>AT</c:v>
                </c:pt>
                <c:pt idx="24">
                  <c:v>NL</c:v>
                </c:pt>
                <c:pt idx="25">
                  <c:v>IE</c:v>
                </c:pt>
                <c:pt idx="26">
                  <c:v>LU</c:v>
                </c:pt>
              </c:strCache>
            </c:strRef>
          </c:cat>
          <c:val>
            <c:numRef>
              <c:f>'graph aid intensities'!$D$5:$D$31</c:f>
              <c:numCache>
                <c:formatCode>0</c:formatCode>
                <c:ptCount val="27"/>
                <c:pt idx="0">
                  <c:v>153.34686239517518</c:v>
                </c:pt>
                <c:pt idx="1">
                  <c:v>165.74617712113303</c:v>
                </c:pt>
                <c:pt idx="2">
                  <c:v>294.64570247687794</c:v>
                </c:pt>
                <c:pt idx="3">
                  <c:v>305.81460502285597</c:v>
                </c:pt>
                <c:pt idx="4">
                  <c:v>221.8269474625169</c:v>
                </c:pt>
                <c:pt idx="5">
                  <c:v>333.93761883343126</c:v>
                </c:pt>
                <c:pt idx="6">
                  <c:v>312.38979925602399</c:v>
                </c:pt>
                <c:pt idx="7">
                  <c:v>313.40629441970009</c:v>
                </c:pt>
                <c:pt idx="8">
                  <c:v>407.16908351428776</c:v>
                </c:pt>
                <c:pt idx="9">
                  <c:v>301.8741654964802</c:v>
                </c:pt>
                <c:pt idx="10">
                  <c:v>394.05872251516752</c:v>
                </c:pt>
                <c:pt idx="11">
                  <c:v>151.56668485846259</c:v>
                </c:pt>
                <c:pt idx="12">
                  <c:v>237.13399807614692</c:v>
                </c:pt>
                <c:pt idx="13">
                  <c:v>320.87344311673354</c:v>
                </c:pt>
                <c:pt idx="14">
                  <c:v>96.919829911766627</c:v>
                </c:pt>
                <c:pt idx="15">
                  <c:v>271.66573901513971</c:v>
                </c:pt>
                <c:pt idx="16">
                  <c:v>84.008416932837406</c:v>
                </c:pt>
                <c:pt idx="17">
                  <c:v>36.493499888154581</c:v>
                </c:pt>
                <c:pt idx="18">
                  <c:v>40.935378937714631</c:v>
                </c:pt>
                <c:pt idx="19">
                  <c:v>31.630858700333498</c:v>
                </c:pt>
                <c:pt idx="20">
                  <c:v>32.335264673428497</c:v>
                </c:pt>
                <c:pt idx="21">
                  <c:v>34.282891404637795</c:v>
                </c:pt>
                <c:pt idx="22">
                  <c:v>14.889622485716609</c:v>
                </c:pt>
                <c:pt idx="23">
                  <c:v>21.877262847439528</c:v>
                </c:pt>
                <c:pt idx="24">
                  <c:v>12.491115695085965</c:v>
                </c:pt>
                <c:pt idx="25">
                  <c:v>37.71243501007396</c:v>
                </c:pt>
                <c:pt idx="26">
                  <c:v>18.935845349645575</c:v>
                </c:pt>
              </c:numCache>
            </c:numRef>
          </c:val>
          <c:extLst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p="http://schemas.openxmlformats.org/presentationml/2006/main" xmlns:a14="http://schemas.microsoft.com/office/drawing/2010/main" xmlns:mc="http://schemas.openxmlformats.org/markup-compatibility/2006">
            <c:ext xmlns:c16="http://schemas.microsoft.com/office/drawing/2014/chart" uri="{C3380CC4-5D6E-409C-BE32-E72D297353CC}">
              <c16:uniqueId val="{00000000-3352-4B89-A1F5-D70913C38A30}"/>
            </c:ext>
          </c:extLst>
        </c:ser>
        <c:ser>
          <c:idx val="0"/>
          <c:order val="1"/>
          <c:tx>
            <c:strRef>
              <c:f>'graph aid intensities'!$C$4</c:f>
              <c:strCache>
                <c:ptCount val="1"/>
                <c:pt idx="0">
                  <c:v>2021-2027</c:v>
                </c:pt>
              </c:strCache>
            </c:strRef>
          </c:tx>
          <c:spPr>
            <a:solidFill>
              <a:srgbClr val="164194"/>
            </a:solidFill>
          </c:spPr>
          <c:invertIfNegative val="0"/>
          <c:trendline>
            <c:spPr>
              <a:ln w="19050">
                <a:solidFill>
                  <a:srgbClr val="164194"/>
                </a:solidFill>
              </a:ln>
            </c:spPr>
            <c:trendlineType val="poly"/>
            <c:order val="5"/>
            <c:dispRSqr val="0"/>
            <c:dispEq val="0"/>
          </c:trendline>
          <c:cat>
            <c:strRef>
              <c:f>'graph aid intensities'!$B$5:$B$31</c:f>
              <c:strCache>
                <c:ptCount val="27"/>
                <c:pt idx="0">
                  <c:v>BG</c:v>
                </c:pt>
                <c:pt idx="1">
                  <c:v>RO</c:v>
                </c:pt>
                <c:pt idx="2">
                  <c:v>HR</c:v>
                </c:pt>
                <c:pt idx="3">
                  <c:v>LV</c:v>
                </c:pt>
                <c:pt idx="4">
                  <c:v>EL</c:v>
                </c:pt>
                <c:pt idx="5">
                  <c:v>HU</c:v>
                </c:pt>
                <c:pt idx="6">
                  <c:v>PL</c:v>
                </c:pt>
                <c:pt idx="7">
                  <c:v>LT</c:v>
                </c:pt>
                <c:pt idx="8">
                  <c:v>EE</c:v>
                </c:pt>
                <c:pt idx="9">
                  <c:v>PT</c:v>
                </c:pt>
                <c:pt idx="10">
                  <c:v>SK</c:v>
                </c:pt>
                <c:pt idx="11">
                  <c:v>CY</c:v>
                </c:pt>
                <c:pt idx="12">
                  <c:v>SI</c:v>
                </c:pt>
                <c:pt idx="13">
                  <c:v>CZ</c:v>
                </c:pt>
                <c:pt idx="14">
                  <c:v>ES</c:v>
                </c:pt>
                <c:pt idx="15">
                  <c:v>MT</c:v>
                </c:pt>
                <c:pt idx="16">
                  <c:v>IT</c:v>
                </c:pt>
                <c:pt idx="17">
                  <c:v>FR</c:v>
                </c:pt>
                <c:pt idx="18">
                  <c:v>FI</c:v>
                </c:pt>
                <c:pt idx="19">
                  <c:v>BE</c:v>
                </c:pt>
                <c:pt idx="20">
                  <c:v>SE</c:v>
                </c:pt>
                <c:pt idx="21">
                  <c:v>DE</c:v>
                </c:pt>
                <c:pt idx="22">
                  <c:v>DK</c:v>
                </c:pt>
                <c:pt idx="23">
                  <c:v>AT</c:v>
                </c:pt>
                <c:pt idx="24">
                  <c:v>NL</c:v>
                </c:pt>
                <c:pt idx="25">
                  <c:v>IE</c:v>
                </c:pt>
                <c:pt idx="26">
                  <c:v>LU</c:v>
                </c:pt>
              </c:strCache>
            </c:strRef>
          </c:cat>
          <c:val>
            <c:numRef>
              <c:f>'graph aid intensities'!$C$5:$C$31</c:f>
              <c:numCache>
                <c:formatCode>0</c:formatCode>
                <c:ptCount val="27"/>
                <c:pt idx="0">
                  <c:v>177.75094910954985</c:v>
                </c:pt>
                <c:pt idx="1">
                  <c:v>196.14321025029074</c:v>
                </c:pt>
                <c:pt idx="2">
                  <c:v>297.93363541598291</c:v>
                </c:pt>
                <c:pt idx="3">
                  <c:v>307.99483286955422</c:v>
                </c:pt>
                <c:pt idx="4">
                  <c:v>253.72832212683068</c:v>
                </c:pt>
                <c:pt idx="5">
                  <c:v>260.3623119666546</c:v>
                </c:pt>
                <c:pt idx="6">
                  <c:v>239.22751476269875</c:v>
                </c:pt>
                <c:pt idx="7">
                  <c:v>277.77690731438724</c:v>
                </c:pt>
                <c:pt idx="8">
                  <c:v>316.66555743689912</c:v>
                </c:pt>
                <c:pt idx="9">
                  <c:v>291.90212845964953</c:v>
                </c:pt>
                <c:pt idx="10">
                  <c:v>310.25594491618131</c:v>
                </c:pt>
                <c:pt idx="11">
                  <c:v>147.35754445899516</c:v>
                </c:pt>
                <c:pt idx="12">
                  <c:v>212.77895983110167</c:v>
                </c:pt>
                <c:pt idx="13">
                  <c:v>241.79525777326052</c:v>
                </c:pt>
                <c:pt idx="14">
                  <c:v>104.60892258636208</c:v>
                </c:pt>
                <c:pt idx="15">
                  <c:v>197.26784049007588</c:v>
                </c:pt>
                <c:pt idx="16">
                  <c:v>90.736829176165401</c:v>
                </c:pt>
                <c:pt idx="17">
                  <c:v>34.378834205705424</c:v>
                </c:pt>
                <c:pt idx="18">
                  <c:v>41.835350173380654</c:v>
                </c:pt>
                <c:pt idx="19">
                  <c:v>31.065669822824223</c:v>
                </c:pt>
                <c:pt idx="20">
                  <c:v>31.192592091816429</c:v>
                </c:pt>
                <c:pt idx="21">
                  <c:v>27.441591712346032</c:v>
                </c:pt>
                <c:pt idx="22">
                  <c:v>14.411807983236921</c:v>
                </c:pt>
                <c:pt idx="23">
                  <c:v>21.164700703354637</c:v>
                </c:pt>
                <c:pt idx="24">
                  <c:v>12.157570444755251</c:v>
                </c:pt>
                <c:pt idx="25">
                  <c:v>33.447679131252741</c:v>
                </c:pt>
                <c:pt idx="26">
                  <c:v>16.242904318739754</c:v>
                </c:pt>
              </c:numCache>
            </c:numRef>
          </c:val>
          <c:extLst xmlns:o="urn:schemas-microsoft-com:office:office" xmlns:v="urn:schemas-microsoft-com:vml" xmlns:wp="http://schemas.openxmlformats.org/drawingml/2006/powerpointprocessingDrawing" xmlns:wne="http://schemas.microsoft.com/office/powerpoint/2006/powerpointml" xmlns:cdr="http://schemas.openxmlformats.org/drawingml/2006/chartDrawing" xmlns:dgm="http://schemas.openxmlformats.org/drawingml/2006/diagram" xmlns:p="http://schemas.openxmlformats.org/presentationml/2006/main" xmlns:a14="http://schemas.microsoft.com/office/drawing/2010/main" xmlns:mc="http://schemas.openxmlformats.org/markup-compatibility/2006">
            <c:ext xmlns:c16="http://schemas.microsoft.com/office/drawing/2014/chart" uri="{C3380CC4-5D6E-409C-BE32-E72D297353CC}">
              <c16:uniqueId val="{00000001-3352-4B89-A1F5-D70913C38A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0676736"/>
        <c:axId val="80678272"/>
      </c:barChart>
      <c:catAx>
        <c:axId val="806767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0678272"/>
        <c:crosses val="autoZero"/>
        <c:auto val="1"/>
        <c:lblAlgn val="ctr"/>
        <c:lblOffset val="100"/>
        <c:tickLblSkip val="1"/>
        <c:noMultiLvlLbl val="0"/>
      </c:catAx>
      <c:valAx>
        <c:axId val="80678272"/>
        <c:scaling>
          <c:orientation val="minMax"/>
        </c:scaling>
        <c:delete val="0"/>
        <c:axPos val="l"/>
        <c:majorGridlines>
          <c:spPr>
            <a:ln w="3175">
              <a:prstDash val="sys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pl-PL"/>
                  <a:t>Intenzita pomoci (v EUR na obyvateľa za rok v cenách z roku 2018)</a:t>
                </a:r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crossAx val="806767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721895301156251"/>
          <c:y val="0.17582245135451605"/>
          <c:w val="0.21334808639116196"/>
          <c:h val="0.25160912578235411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0.34688</cdr:x>
      <cdr:y>0.24872</cdr:y>
    </cdr:from>
    <cdr:to>
      <cdr:x>0.38527</cdr:x>
      <cdr:y>0.30755</cdr:y>
    </cdr:to>
    <cdr:sp macro="" textlink="">
      <cdr:nvSpPr>
        <cdr:cNvPr id="3" name="Right Arrow 2"/>
        <cdr:cNvSpPr/>
      </cdr:nvSpPr>
      <cdr:spPr>
        <a:xfrm xmlns:a="http://schemas.openxmlformats.org/drawingml/2006/main" rot="19207175">
          <a:off x="2797529" y="1217883"/>
          <a:ext cx="309599" cy="288032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133176"/>
        </a:solidFill>
        <a:ln xmlns:a="http://schemas.openxmlformats.org/drawingml/2006/main">
          <a:solidFill>
            <a:srgbClr val="133176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0.42857</cdr:x>
      <cdr:y>0.22059</cdr:y>
    </cdr:from>
    <cdr:to>
      <cdr:x>0.45803</cdr:x>
      <cdr:y>0.27941</cdr:y>
    </cdr:to>
    <cdr:sp macro="" textlink="">
      <cdr:nvSpPr>
        <cdr:cNvPr id="4" name="Right Arrow 3"/>
        <cdr:cNvSpPr/>
      </cdr:nvSpPr>
      <cdr:spPr>
        <a:xfrm xmlns:a="http://schemas.openxmlformats.org/drawingml/2006/main">
          <a:off x="3456384" y="1080120"/>
          <a:ext cx="237591" cy="288032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133176"/>
        </a:solidFill>
        <a:ln xmlns:a="http://schemas.openxmlformats.org/drawingml/2006/main">
          <a:solidFill>
            <a:srgbClr val="133176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0.50893</cdr:x>
      <cdr:y>0.22059</cdr:y>
    </cdr:from>
    <cdr:to>
      <cdr:x>0.53839</cdr:x>
      <cdr:y>0.27941</cdr:y>
    </cdr:to>
    <cdr:sp macro="" textlink="">
      <cdr:nvSpPr>
        <cdr:cNvPr id="7" name="Right Arrow 6"/>
        <cdr:cNvSpPr/>
      </cdr:nvSpPr>
      <cdr:spPr>
        <a:xfrm xmlns:a="http://schemas.openxmlformats.org/drawingml/2006/main">
          <a:off x="4104456" y="1080120"/>
          <a:ext cx="237591" cy="288032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133176"/>
        </a:solidFill>
        <a:ln xmlns:a="http://schemas.openxmlformats.org/drawingml/2006/main">
          <a:solidFill>
            <a:srgbClr val="133176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0.58929</cdr:x>
      <cdr:y>0.22059</cdr:y>
    </cdr:from>
    <cdr:to>
      <cdr:x>0.61875</cdr:x>
      <cdr:y>0.27941</cdr:y>
    </cdr:to>
    <cdr:sp macro="" textlink="">
      <cdr:nvSpPr>
        <cdr:cNvPr id="8" name="Right Arrow 7"/>
        <cdr:cNvSpPr/>
      </cdr:nvSpPr>
      <cdr:spPr>
        <a:xfrm xmlns:a="http://schemas.openxmlformats.org/drawingml/2006/main">
          <a:off x="4752528" y="1080120"/>
          <a:ext cx="237591" cy="288032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133176"/>
        </a:solidFill>
        <a:ln xmlns:a="http://schemas.openxmlformats.org/drawingml/2006/main">
          <a:solidFill>
            <a:srgbClr val="133176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996" cy="49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6" tIns="45304" rIns="90606" bIns="45304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4736" y="0"/>
            <a:ext cx="2911996" cy="49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6" tIns="45304" rIns="90606" bIns="45304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0314"/>
            <a:ext cx="2911996" cy="49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6" tIns="45304" rIns="90606" bIns="45304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4736" y="9360314"/>
            <a:ext cx="2911996" cy="49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6" tIns="45304" rIns="90606" bIns="45304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EC7A9CE-B5D3-4830-AA57-DD8049CE9F26}" type="slidenum">
              <a:rPr lang="en-GB"/>
              <a:pPr>
                <a:defRPr/>
              </a:pPr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367662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996" cy="49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6" tIns="45304" rIns="90606" bIns="45304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4736" y="0"/>
            <a:ext cx="2911996" cy="49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6" tIns="45304" rIns="90606" bIns="45304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39775"/>
            <a:ext cx="4926012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517" y="4680945"/>
            <a:ext cx="5375267" cy="4435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6" tIns="45304" rIns="90606" bIns="453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0314"/>
            <a:ext cx="2911996" cy="49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6" tIns="45304" rIns="90606" bIns="45304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4736" y="9360314"/>
            <a:ext cx="2911996" cy="49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6" tIns="45304" rIns="90606" bIns="45304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6441B25-C4D1-47DB-817D-B9C4FC5392FB}" type="slidenum">
              <a:rPr lang="en-GB"/>
              <a:pPr>
                <a:defRPr/>
              </a:pPr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299238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411863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426980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8793088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9887" indent="-169887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17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19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536075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noProof="0" dirty="0"/>
              <a:t>Source: text of press release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04614">
              <a:defRPr/>
            </a:pPr>
            <a:fld id="{36441B25-C4D1-47DB-817D-B9C4FC5392FB}" type="slidenum">
              <a:rPr lang="en-GB">
                <a:solidFill>
                  <a:srgbClr val="000000"/>
                </a:solidFill>
              </a:rPr>
              <a:pPr defTabSz="904614">
                <a:defRPr/>
              </a:pPr>
              <a:t>2</a:t>
            </a:fld>
            <a:endParaRPr lang="sk-SK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1221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20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2513907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21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2513907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9887" indent="-169887">
              <a:buFont typeface="Arial" panose="020B0604020202020204" pitchFamily="34" charset="0"/>
              <a:buChar char="•"/>
            </a:pPr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23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737865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682176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737865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9887" indent="-169887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4054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30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9887" indent="-169887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31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32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6404799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9887" indent="-169887">
              <a:buFont typeface="Arial" panose="020B0604020202020204" pitchFamily="34" charset="0"/>
              <a:buChar char="•"/>
            </a:pPr>
            <a:endParaRPr lang="en-GB" dirty="0"/>
          </a:p>
          <a:p>
            <a:pPr marL="169887" indent="-169887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33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34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7037381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35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7378653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36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37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41186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200327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9887" indent="-169887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 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4582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10" b="1701"/>
          <a:stretch/>
        </p:blipFill>
        <p:spPr>
          <a:xfrm>
            <a:off x="0" y="1104900"/>
            <a:ext cx="9144000" cy="5753100"/>
          </a:xfrm>
          <a:prstGeom prst="rect">
            <a:avLst/>
          </a:prstGeom>
        </p:spPr>
      </p:pic>
      <p:pic>
        <p:nvPicPr>
          <p:cNvPr id="5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06000" y="332781"/>
            <a:ext cx="1584325" cy="109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4230000" y="6669360"/>
            <a:ext cx="684213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306" y="2708920"/>
            <a:ext cx="3682646" cy="2880320"/>
          </a:xfrm>
          <a:prstGeom prst="rect">
            <a:avLst/>
          </a:prstGeom>
        </p:spPr>
        <p:txBody>
          <a:bodyPr anchor="t"/>
          <a:lstStyle>
            <a:lvl1pPr marL="0" indent="0">
              <a:defRPr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84461" y="6145213"/>
            <a:ext cx="202824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4142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" y="0"/>
            <a:ext cx="9143182" cy="6857999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0" y="6021288"/>
            <a:ext cx="9143592" cy="8367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1800" b="0"/>
          </a:p>
        </p:txBody>
      </p:sp>
      <p:pic>
        <p:nvPicPr>
          <p:cNvPr id="4" name="Picture 1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84461" y="6145213"/>
            <a:ext cx="202824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94336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" y="6286501"/>
            <a:ext cx="9137498" cy="57149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9"/>
          <a:stretch/>
        </p:blipFill>
        <p:spPr>
          <a:xfrm>
            <a:off x="3609974" y="0"/>
            <a:ext cx="5534025" cy="6857999"/>
          </a:xfrm>
          <a:prstGeom prst="rect">
            <a:avLst/>
          </a:prstGeom>
        </p:spPr>
      </p:pic>
      <p:pic>
        <p:nvPicPr>
          <p:cNvPr id="4" name="Picture 17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03309" y="5592996"/>
            <a:ext cx="1817779" cy="528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203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2" r:id="rId2"/>
    <p:sldLayoutId id="2147483756" r:id="rId3"/>
    <p:sldLayoutId id="2147483754" r:id="rId4"/>
    <p:sldLayoutId id="2147483755" r:id="rId5"/>
  </p:sldLayoutIdLst>
  <p:hf sldNum="0" hdr="0" ftr="0" dt="0"/>
  <p:txStyles>
    <p:titleStyle>
      <a:lvl1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+mj-lt"/>
          <a:ea typeface="+mj-ea"/>
          <a:cs typeface="+mj-cs"/>
        </a:defRPr>
      </a:lvl1pPr>
      <a:lvl2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chemeClr val="accent2">
              <a:lumMod val="50000"/>
            </a:schemeClr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accent2">
              <a:lumMod val="50000"/>
            </a:schemeClr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2"/>
          <p:cNvSpPr>
            <a:spLocks noGrp="1"/>
          </p:cNvSpPr>
          <p:nvPr>
            <p:ph type="title"/>
          </p:nvPr>
        </p:nvSpPr>
        <p:spPr>
          <a:xfrm>
            <a:off x="107504" y="2060848"/>
            <a:ext cx="4608512" cy="3600400"/>
          </a:xfrm>
        </p:spPr>
        <p:txBody>
          <a:bodyPr anchor="t"/>
          <a:lstStyle>
            <a:lvl1pPr marL="0" indent="0">
              <a:defRPr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sk-SK" sz="2000" dirty="0">
                <a:solidFill>
                  <a:schemeClr val="tx2"/>
                </a:solidFill>
              </a:rPr>
              <a:t>Rozpočet EÚ pre budúcnosť</a:t>
            </a:r>
            <a:r>
              <a:rPr dirty="0"/>
              <a:t/>
            </a:r>
            <a:br>
              <a:rPr dirty="0"/>
            </a:br>
            <a:r>
              <a:rPr lang="sk-SK" sz="4800" dirty="0">
                <a:solidFill>
                  <a:schemeClr val="tx2"/>
                </a:solidFill>
              </a:rPr>
              <a:t>Regionálny</a:t>
            </a:r>
            <a:r>
              <a:rPr dirty="0"/>
              <a:t/>
            </a:r>
            <a:br>
              <a:rPr dirty="0"/>
            </a:br>
            <a:r>
              <a:rPr lang="sk-SK" sz="4800" dirty="0">
                <a:solidFill>
                  <a:schemeClr val="tx2"/>
                </a:solidFill>
              </a:rPr>
              <a:t>rozvoj</a:t>
            </a:r>
            <a:r>
              <a:rPr dirty="0"/>
              <a:t/>
            </a:r>
            <a:br>
              <a:rPr dirty="0"/>
            </a:br>
            <a:r>
              <a:rPr lang="sk-SK" sz="4800" dirty="0">
                <a:solidFill>
                  <a:schemeClr val="tx2"/>
                </a:solidFill>
              </a:rPr>
              <a:t>a súdržnosť</a:t>
            </a: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endParaRPr lang="sk-SK" sz="4800" dirty="0">
              <a:solidFill>
                <a:schemeClr val="tx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589240"/>
            <a:ext cx="2411760" cy="864096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1800" b="0"/>
          </a:p>
        </p:txBody>
      </p:sp>
      <p:sp>
        <p:nvSpPr>
          <p:cNvPr id="5" name="TextBox 4"/>
          <p:cNvSpPr txBox="1"/>
          <p:nvPr/>
        </p:nvSpPr>
        <p:spPr>
          <a:xfrm>
            <a:off x="323528" y="5589240"/>
            <a:ext cx="25922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r>
              <a:rPr lang="fi-FI" sz="2000" b="0" i="1" dirty="0">
                <a:solidFill>
                  <a:schemeClr val="bg1"/>
                </a:solidFill>
                <a:latin typeface="Arial" panose="020B0604020202020204" pitchFamily="34" charset="0"/>
              </a:rPr>
              <a:t>#CohesionPolicy #EUinmyRegion</a:t>
            </a:r>
            <a:endParaRPr lang="fi-FI" sz="2000" b="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i-FI" sz="2000" b="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025594"/>
            <a:ext cx="6876256" cy="646331"/>
          </a:xfrm>
          <a:prstGeom prst="rect">
            <a:avLst/>
          </a:prstGeom>
          <a:solidFill>
            <a:schemeClr val="tx1"/>
          </a:solidFill>
        </p:spPr>
        <p:txBody>
          <a:bodyPr wrap="square" lIns="0" rtlCol="0" anchor="ctr" anchorCtr="0">
            <a:spAutoFit/>
          </a:bodyPr>
          <a:lstStyle/>
          <a:p>
            <a:pPr lvl="1"/>
            <a:r>
              <a:rPr lang="sk-SK" sz="3600" dirty="0">
                <a:solidFill>
                  <a:schemeClr val="bg1"/>
                </a:solidFill>
                <a:latin typeface="+mj-lt"/>
              </a:rPr>
              <a:t>Právna štruktúra</a:t>
            </a:r>
          </a:p>
        </p:txBody>
      </p:sp>
    </p:spTree>
    <p:extLst>
      <p:ext uri="{BB962C8B-B14F-4D97-AF65-F5344CB8AC3E}">
        <p14:creationId xmlns:p14="http://schemas.microsoft.com/office/powerpoint/2010/main" val="3025165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9552" y="548679"/>
            <a:ext cx="8147248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solidFill>
                  <a:srgbClr val="20AA63"/>
                </a:solidFill>
                <a:latin typeface="Arial" panose="020B0604020202020204" pitchFamily="34" charset="0"/>
              </a:rPr>
              <a:t>7 fondov, 1 nariadenie</a:t>
            </a:r>
            <a:endParaRPr lang="sk-SK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1560" y="1324074"/>
            <a:ext cx="7920880" cy="4769222"/>
          </a:xfrm>
          <a:prstGeom prst="rect">
            <a:avLst/>
          </a:prstGeom>
        </p:spPr>
        <p:txBody>
          <a:bodyPr/>
          <a:lstStyle/>
          <a:p>
            <a:pPr marL="0" indent="0">
              <a:spcAft>
                <a:spcPts val="1200"/>
              </a:spcAft>
              <a:buClr>
                <a:schemeClr val="tx1"/>
              </a:buClr>
              <a:buNone/>
            </a:pPr>
            <a:endParaRPr lang="en-GB" sz="1600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en-GB" sz="2000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None/>
            </a:pPr>
            <a:endParaRPr lang="en-GB" b="1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en-GB" b="1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2698" y="1497526"/>
            <a:ext cx="5214526" cy="455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436096" y="3068960"/>
            <a:ext cx="342836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sk-SK" sz="1800" b="0" kern="0" dirty="0">
                <a:solidFill>
                  <a:schemeClr val="bg2"/>
                </a:solidFill>
                <a:latin typeface="Arial" panose="020B0604020202020204" pitchFamily="34" charset="0"/>
              </a:rPr>
              <a:t>NSU pokrýva</a:t>
            </a:r>
            <a:r>
              <a:rPr lang="sk-SK" sz="1800" dirty="0"/>
              <a:t> </a:t>
            </a:r>
            <a:r>
              <a:rPr lang="sk-SK" sz="1800" b="0" kern="0" dirty="0">
                <a:solidFill>
                  <a:schemeClr val="bg2"/>
                </a:solidFill>
                <a:latin typeface="Arial" panose="020B0604020202020204" pitchFamily="34" charset="0"/>
              </a:rPr>
              <a:t>dosahovanie výsledkov. 1 súbor pravidiel</a:t>
            </a:r>
            <a:r>
              <a:rPr lang="sk-SK" sz="1800" dirty="0"/>
              <a:t> </a:t>
            </a:r>
            <a:r>
              <a:rPr lang="sk-SK" sz="1800" b="0" kern="0" dirty="0">
                <a:solidFill>
                  <a:schemeClr val="bg2"/>
                </a:solidFill>
                <a:latin typeface="Arial" panose="020B0604020202020204" pitchFamily="34" charset="0"/>
              </a:rPr>
              <a:t>je: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sz="1800" b="0" kern="0" dirty="0">
                <a:solidFill>
                  <a:schemeClr val="bg2"/>
                </a:solidFill>
                <a:latin typeface="Arial" panose="020B0604020202020204" pitchFamily="34" charset="0"/>
              </a:rPr>
              <a:t>Súdržnejší</a:t>
            </a:r>
            <a:endParaRPr lang="sk-SK" sz="1800" b="0" kern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sz="1800" b="0" kern="0" dirty="0">
                <a:solidFill>
                  <a:schemeClr val="bg2"/>
                </a:solidFill>
                <a:latin typeface="Arial" panose="020B0604020202020204" pitchFamily="34" charset="0"/>
              </a:rPr>
              <a:t>Jednoduchšie</a:t>
            </a:r>
            <a:r>
              <a:rPr lang="sk-SK" sz="1800" dirty="0"/>
              <a:t> </a:t>
            </a:r>
            <a:r>
              <a:rPr lang="sk-SK" sz="1800" b="0" kern="0" dirty="0">
                <a:solidFill>
                  <a:schemeClr val="bg2"/>
                </a:solidFill>
                <a:latin typeface="Arial" panose="020B0604020202020204" pitchFamily="34" charset="0"/>
              </a:rPr>
              <a:t>sa dá osvojiť</a:t>
            </a:r>
            <a:endParaRPr lang="sk-SK" sz="1800" b="0" kern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k-SK" sz="1800" b="0" kern="0" dirty="0">
                <a:solidFill>
                  <a:schemeClr val="bg2"/>
                </a:solidFill>
                <a:latin typeface="Arial" panose="020B0604020202020204" pitchFamily="34" charset="0"/>
              </a:rPr>
              <a:t>Jednoduchšie</a:t>
            </a:r>
            <a:r>
              <a:rPr lang="sk-SK" sz="1800" dirty="0"/>
              <a:t> </a:t>
            </a:r>
            <a:r>
              <a:rPr lang="sk-SK" sz="1800" b="0" kern="0" dirty="0">
                <a:solidFill>
                  <a:schemeClr val="bg2"/>
                </a:solidFill>
                <a:latin typeface="Arial" panose="020B0604020202020204" pitchFamily="34" charset="0"/>
              </a:rPr>
              <a:t>sa dá kombinovať</a:t>
            </a:r>
          </a:p>
        </p:txBody>
      </p:sp>
      <p:sp>
        <p:nvSpPr>
          <p:cNvPr id="6" name="Rectangle 5"/>
          <p:cNvSpPr/>
          <p:nvPr/>
        </p:nvSpPr>
        <p:spPr>
          <a:xfrm>
            <a:off x="755576" y="6093296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1200"/>
              </a:spcAft>
              <a:buClr>
                <a:schemeClr val="tx1"/>
              </a:buClr>
              <a:buNone/>
            </a:pPr>
            <a:r>
              <a:rPr lang="fr-BE" sz="1100" b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*ISF: Fond </a:t>
            </a:r>
            <a:r>
              <a:rPr lang="fr-BE" sz="1100" b="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</a:t>
            </a:r>
            <a:r>
              <a:rPr lang="fr-BE" sz="1100" b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1100" b="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vnútornú</a:t>
            </a:r>
            <a:r>
              <a:rPr lang="fr-BE" sz="1100" b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1100" b="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bezpečnosť</a:t>
            </a:r>
            <a:r>
              <a:rPr lang="fr-BE" sz="1100" b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k-SK" sz="1100" b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309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9552" y="548679"/>
            <a:ext cx="8147248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solidFill>
                  <a:srgbClr val="20AA63"/>
                </a:solidFill>
                <a:latin typeface="Arial" panose="020B0604020202020204" pitchFamily="34" charset="0"/>
              </a:rPr>
              <a:t>Viac fondov, polovica slov</a:t>
            </a:r>
            <a:endParaRPr lang="sk-SK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1560" y="1324074"/>
            <a:ext cx="7920880" cy="4769222"/>
          </a:xfrm>
          <a:prstGeom prst="rect">
            <a:avLst/>
          </a:prstGeom>
        </p:spPr>
        <p:txBody>
          <a:bodyPr/>
          <a:lstStyle/>
          <a:p>
            <a:pPr marL="0" indent="0">
              <a:spcAft>
                <a:spcPts val="1200"/>
              </a:spcAft>
              <a:buClr>
                <a:schemeClr val="tx1"/>
              </a:buClr>
              <a:buNone/>
            </a:pPr>
            <a:endParaRPr lang="en-GB" sz="1600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en-GB" sz="2000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None/>
            </a:pPr>
            <a:endParaRPr lang="en-GB" b="1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en-GB" b="1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5113741"/>
              </p:ext>
            </p:extLst>
          </p:nvPr>
        </p:nvGraphicFramePr>
        <p:xfrm>
          <a:off x="1043608" y="1556792"/>
          <a:ext cx="7128792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062322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84294" y="548679"/>
            <a:ext cx="7002505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solidFill>
                  <a:srgbClr val="20AA63"/>
                </a:solidFill>
                <a:latin typeface="Arial" panose="020B0604020202020204" pitchFamily="34" charset="0"/>
              </a:rPr>
              <a:t>Kľúčové právne nástroje</a:t>
            </a:r>
            <a:endParaRPr lang="sk-SK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95536" y="2007082"/>
            <a:ext cx="2736304" cy="3921820"/>
          </a:xfrm>
          <a:prstGeom prst="rect">
            <a:avLst/>
          </a:prstGeo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sk-SK" sz="2200" b="1" i="0" dirty="0">
                <a:solidFill>
                  <a:srgbClr val="20AA63"/>
                </a:solidFill>
                <a:latin typeface="Arial" panose="020B0604020202020204" pitchFamily="34" charset="0"/>
              </a:rPr>
              <a:t>Nariadenie o spoločných ustanoveniach (NSU)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600" i="0" dirty="0">
                <a:solidFill>
                  <a:schemeClr val="bg2"/>
                </a:solidFill>
                <a:latin typeface="Arial" panose="020B0604020202020204" pitchFamily="34" charset="0"/>
              </a:rPr>
              <a:t>Vzťahuje sa na sedem fondov: EFRR, KF, ESF+, ENRF, AMIF, ISF a BMVI</a:t>
            </a:r>
            <a:endParaRPr lang="sk-SK" sz="16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600" i="0" dirty="0">
                <a:solidFill>
                  <a:schemeClr val="bg2"/>
                </a:solidFill>
                <a:latin typeface="Arial" panose="020B0604020202020204" pitchFamily="34" charset="0"/>
              </a:rPr>
              <a:t>Sú prítomné prvky dosahovania výsledkov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sk-SK" sz="16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None/>
            </a:pPr>
            <a:r>
              <a:rPr lang="sk-SK" sz="1600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Taktiež: nariadenie </a:t>
            </a:r>
            <a:r>
              <a:rPr lang="sk-SK" sz="1600" i="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ESF</a:t>
            </a:r>
            <a:r>
              <a:rPr lang="sk-SK" sz="1600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182723" y="2007082"/>
            <a:ext cx="2698569" cy="3921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spcAft>
                <a:spcPts val="600"/>
              </a:spcAft>
              <a:buFont typeface="Arial" pitchFamily="34" charset="0"/>
              <a:buNone/>
            </a:pPr>
            <a:r>
              <a:rPr lang="sk-SK" sz="2200" b="1" i="0" kern="0" dirty="0">
                <a:solidFill>
                  <a:srgbClr val="20AA63"/>
                </a:solidFill>
                <a:latin typeface="Arial" panose="020B0604020202020204" pitchFamily="34" charset="0"/>
              </a:rPr>
              <a:t>Nariadenie o EFRR a KF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6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Jedno nariadenie pre oba fondy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6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Sú prítomné priority politík (konkrétne ciele, požiadavky tematickej koncentrácie atď.)</a:t>
            </a:r>
            <a:endParaRPr lang="sk-SK" sz="1600" b="0" i="0" kern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6084168" y="1988840"/>
            <a:ext cx="2880320" cy="4390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spcAft>
                <a:spcPts val="600"/>
              </a:spcAft>
              <a:buFont typeface="Arial" pitchFamily="34" charset="0"/>
              <a:buNone/>
            </a:pPr>
            <a:r>
              <a:rPr lang="sk-SK" sz="2200" b="1" i="0" kern="0" dirty="0">
                <a:solidFill>
                  <a:srgbClr val="20AA63"/>
                </a:solidFill>
                <a:latin typeface="Arial" panose="020B0604020202020204" pitchFamily="34" charset="0"/>
              </a:rPr>
              <a:t>Nariadenie o EÚS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6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Územná spolupráca</a:t>
            </a:r>
            <a:r>
              <a:rPr lang="sk-SK" sz="1600" dirty="0"/>
              <a:t> </a:t>
            </a:r>
            <a:r>
              <a:rPr lang="sk-SK" sz="16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vrátane</a:t>
            </a:r>
            <a:r>
              <a:rPr lang="sk-SK" sz="1600" dirty="0"/>
              <a:t> </a:t>
            </a:r>
            <a:r>
              <a:rPr lang="sk-SK" sz="16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vonkajšej</a:t>
            </a:r>
            <a:r>
              <a:rPr lang="sk-SK" sz="1600" dirty="0"/>
              <a:t> </a:t>
            </a:r>
            <a:r>
              <a:rPr lang="sk-SK" sz="16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pomoci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6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Nový medziregionálny inovačný nástroj</a:t>
            </a:r>
            <a:endParaRPr lang="sk-SK" sz="1600" b="0" i="0" kern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1200"/>
              </a:spcAft>
              <a:buClr>
                <a:schemeClr val="tx1"/>
              </a:buClr>
              <a:buNone/>
            </a:pPr>
            <a:r>
              <a:rPr lang="sk-SK" sz="2200" i="0" kern="0" dirty="0">
                <a:solidFill>
                  <a:srgbClr val="20AA63"/>
                </a:solidFill>
                <a:latin typeface="Arial" panose="020B0604020202020204" pitchFamily="34" charset="0"/>
              </a:rPr>
              <a:t>ECBM:</a:t>
            </a:r>
            <a:r>
              <a:rPr lang="sk-SK" i="0" kern="0" dirty="0">
                <a:solidFill>
                  <a:srgbClr val="20AA63"/>
                </a:solidFill>
                <a:latin typeface="Arial" panose="020B0604020202020204" pitchFamily="34" charset="0"/>
              </a:rPr>
              <a:t> </a:t>
            </a:r>
            <a:r>
              <a:rPr lang="sk-SK" sz="16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všeobecný právny nástroj na zjednodušenie cezhraničných projektov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5940152" y="1988840"/>
            <a:ext cx="0" cy="288032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 bwMode="auto">
          <a:xfrm>
            <a:off x="3131840" y="2007082"/>
            <a:ext cx="0" cy="288032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146" name="Picture 2" descr="U:\12. Policy development Post 2020\Communication\visuals\ppt_visuals1_CPR architecture and funding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88640"/>
            <a:ext cx="1432774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000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87624" y="548679"/>
            <a:ext cx="7499176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solidFill>
                  <a:srgbClr val="20AA63"/>
                </a:solidFill>
                <a:latin typeface="Arial" panose="020B0604020202020204" pitchFamily="34" charset="0"/>
              </a:rPr>
              <a:t>Súdržnosť s inými nástrojmi EÚ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1560" y="1412776"/>
            <a:ext cx="7920880" cy="4680520"/>
          </a:xfrm>
          <a:prstGeom prst="rect">
            <a:avLst/>
          </a:prstGeom>
        </p:spPr>
        <p:txBody>
          <a:bodyPr/>
          <a:lstStyle/>
          <a:p>
            <a:pPr marL="0" indent="0">
              <a:spcAft>
                <a:spcPts val="1200"/>
              </a:spcAft>
              <a:buClr>
                <a:schemeClr val="tx1"/>
              </a:buClr>
              <a:buNone/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4 kľúčové príklady:</a:t>
            </a:r>
          </a:p>
          <a:p>
            <a:pPr>
              <a:spcAft>
                <a:spcPts val="1200"/>
              </a:spcAft>
              <a:buClr>
                <a:schemeClr val="tx1"/>
              </a:buClr>
            </a:pPr>
            <a:r>
              <a:rPr lang="sk-SK" sz="1800" i="0" dirty="0" smtClean="0">
                <a:solidFill>
                  <a:schemeClr val="bg2"/>
                </a:solidFill>
                <a:latin typeface="Arial" panose="020B0604020202020204" pitchFamily="34" charset="0"/>
              </a:rPr>
              <a:t>Horizont Európa („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európska excelentnosť“)</a:t>
            </a:r>
            <a:r>
              <a:rPr sz="1800" dirty="0"/>
              <a:t/>
            </a:r>
            <a:br>
              <a:rPr sz="1800" dirty="0"/>
            </a:b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EFRR („regionálny</a:t>
            </a:r>
            <a:r>
              <a:rPr lang="sk-SK" sz="1800" dirty="0"/>
              <a:t> 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význam“, inteligentná špecializácia, rozširovanie inovácií) a posilnený</a:t>
            </a:r>
            <a:r>
              <a:rPr lang="sk-SK" sz="1800" dirty="0"/>
              <a:t> 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mechanizmus pečate excelentnosti</a:t>
            </a:r>
            <a:endParaRPr lang="sk-SK" sz="18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NPE/KF: Presun 10 miliárd EUR z KF do NPE; projekty transeurópskej dopravnej siete sa budú financovať prostredníctvom spoločného aj priameho hospodárenia</a:t>
            </a:r>
          </a:p>
          <a:p>
            <a:pPr>
              <a:spcAft>
                <a:spcPts val="1200"/>
              </a:spcAft>
              <a:buClr>
                <a:schemeClr val="tx1"/>
              </a:buClr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Migrácia: všetky finančné prostriedky politiky súdržnosti budú riešiť dlhodobé potreby súvisiace s integráciou, AMIF sa bude sústreďovať na krátkodobé potreby</a:t>
            </a:r>
            <a:endParaRPr lang="sk-SK" sz="18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Program na podporu reforiem</a:t>
            </a:r>
            <a:r>
              <a:rPr sz="1800" dirty="0"/>
              <a:t/>
            </a:r>
            <a:br>
              <a:rPr sz="1800" dirty="0"/>
            </a:b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Funkcia stabilizácie európskych investícií</a:t>
            </a:r>
            <a:endParaRPr lang="sk-SK" sz="18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None/>
            </a:pPr>
            <a:endParaRPr lang="sk-SK" b="1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sk-SK" b="1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U:\12. Policy development Post 2020\Communication\visuals\ppt_visuals1_Coherence and synergies with other polici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936104" cy="89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4503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025594"/>
            <a:ext cx="6876256" cy="646331"/>
          </a:xfrm>
          <a:prstGeom prst="rect">
            <a:avLst/>
          </a:prstGeom>
          <a:solidFill>
            <a:schemeClr val="tx1"/>
          </a:solidFill>
        </p:spPr>
        <p:txBody>
          <a:bodyPr wrap="square" lIns="0" rtlCol="0" anchor="ctr" anchorCtr="0">
            <a:spAutoFit/>
          </a:bodyPr>
          <a:lstStyle/>
          <a:p>
            <a:pPr lvl="1"/>
            <a:r>
              <a:rPr lang="sk-SK" sz="3600" dirty="0">
                <a:solidFill>
                  <a:schemeClr val="bg1"/>
                </a:solidFill>
                <a:latin typeface="+mj-lt"/>
              </a:rPr>
              <a:t>Zjednodušenie a pružnosť</a:t>
            </a:r>
          </a:p>
        </p:txBody>
      </p:sp>
    </p:spTree>
    <p:extLst>
      <p:ext uri="{BB962C8B-B14F-4D97-AF65-F5344CB8AC3E}">
        <p14:creationId xmlns:p14="http://schemas.microsoft.com/office/powerpoint/2010/main" val="744808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9552" y="548679"/>
            <a:ext cx="8147248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solidFill>
                  <a:srgbClr val="20AA63"/>
                </a:solidFill>
                <a:latin typeface="Arial" panose="020B0604020202020204" pitchFamily="34" charset="0"/>
              </a:rPr>
              <a:t>Zjednodušenie</a:t>
            </a:r>
            <a:endParaRPr lang="sk-SK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1560" y="1772816"/>
            <a:ext cx="7920880" cy="4320480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1200"/>
              </a:spcAft>
              <a:buClr>
                <a:schemeClr val="tx1"/>
              </a:buClr>
            </a:pPr>
            <a:r>
              <a:rPr lang="sk-SK" i="0" dirty="0">
                <a:solidFill>
                  <a:schemeClr val="bg2"/>
                </a:solidFill>
                <a:latin typeface="Arial" panose="020B0604020202020204" pitchFamily="34" charset="0"/>
              </a:rPr>
              <a:t>Samotná štruktúra – 7 fondov, 1 súbor pravidiel </a:t>
            </a:r>
            <a:endParaRPr lang="sk-SK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</a:pPr>
            <a:r>
              <a:rPr lang="sk-SK" i="0" dirty="0">
                <a:solidFill>
                  <a:schemeClr val="bg2"/>
                </a:solidFill>
                <a:latin typeface="Arial" panose="020B0604020202020204" pitchFamily="34" charset="0"/>
              </a:rPr>
              <a:t>Súbor pravidiel</a:t>
            </a:r>
            <a:r>
              <a:rPr lang="sk-SK" dirty="0"/>
              <a:t> </a:t>
            </a:r>
            <a:r>
              <a:rPr lang="sk-SK" i="0" dirty="0">
                <a:solidFill>
                  <a:schemeClr val="bg2"/>
                </a:solidFill>
                <a:latin typeface="Arial" panose="020B0604020202020204" pitchFamily="34" charset="0"/>
              </a:rPr>
              <a:t>má polovičnú dĺžku</a:t>
            </a:r>
          </a:p>
          <a:p>
            <a:pPr>
              <a:spcAft>
                <a:spcPts val="1200"/>
              </a:spcAft>
              <a:buClr>
                <a:schemeClr val="tx1"/>
              </a:buClr>
            </a:pPr>
            <a:r>
              <a:rPr lang="sk-SK" i="0" dirty="0">
                <a:solidFill>
                  <a:schemeClr val="bg2"/>
                </a:solidFill>
                <a:latin typeface="Arial" panose="020B0604020202020204" pitchFamily="34" charset="0"/>
              </a:rPr>
              <a:t>Príručka 50 kľúčových administratívnych zjednodušení</a:t>
            </a:r>
            <a:r>
              <a:rPr lang="sk-SK" dirty="0"/>
              <a:t> </a:t>
            </a:r>
            <a:r>
              <a:rPr lang="sk-SK" i="0" dirty="0">
                <a:solidFill>
                  <a:schemeClr val="bg2"/>
                </a:solidFill>
                <a:latin typeface="Arial" panose="020B0604020202020204" pitchFamily="34" charset="0"/>
              </a:rPr>
              <a:t>(príklady na ďalších snímkach)</a:t>
            </a:r>
          </a:p>
          <a:p>
            <a:pPr marL="0" indent="0">
              <a:spcAft>
                <a:spcPts val="1200"/>
              </a:spcAft>
              <a:buClr>
                <a:schemeClr val="tx1"/>
              </a:buClr>
              <a:buNone/>
            </a:pPr>
            <a:endParaRPr lang="sk-SK" sz="2000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Aft>
                <a:spcPts val="1200"/>
              </a:spcAft>
              <a:buClr>
                <a:schemeClr val="tx1"/>
              </a:buClr>
              <a:buFont typeface="+mj-lt"/>
              <a:buAutoNum type="arabicPeriod"/>
            </a:pPr>
            <a:endParaRPr lang="sk-SK" sz="2000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sk-SK" sz="2000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None/>
            </a:pPr>
            <a:endParaRPr lang="sk-SK" b="1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sk-SK" b="1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U:\12. Policy development Post 2020\Communication\visuals\ppt_visuals1_Flexible -cutting bo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72" y="260647"/>
            <a:ext cx="1505539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18606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9552" y="548679"/>
            <a:ext cx="8147248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solidFill>
                  <a:schemeClr val="tx1"/>
                </a:solidFill>
                <a:latin typeface="Arial" panose="020B0604020202020204" pitchFamily="34" charset="0"/>
              </a:rPr>
              <a:t>Programovanie</a:t>
            </a:r>
            <a:endParaRPr lang="sk-SK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35447" y="1296183"/>
            <a:ext cx="3828425" cy="5533926"/>
          </a:xfrm>
          <a:prstGeom prst="rect">
            <a:avLst/>
          </a:prstGeo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sk-SK" b="1" i="0" dirty="0">
                <a:solidFill>
                  <a:schemeClr val="tx1"/>
                </a:solidFill>
                <a:latin typeface="Arial" panose="020B0604020202020204" pitchFamily="34" charset="0"/>
              </a:rPr>
              <a:t>Čo prináša?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Zjednodušené, zameranejšie a strategickejšie programovanie v štruktúrovanej forme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Orientované na výkonnosť: Hodnotenie v polovici trvania v roku 2025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Synergie: Užšie prepojenie s európskym semestrom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Prílohy: má sa nahradiť asi 40 právomocí</a:t>
            </a:r>
            <a:r>
              <a:rPr lang="sk-SK" sz="1800" dirty="0"/>
              <a:t> 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z rokov 2014 – 2020</a:t>
            </a:r>
            <a:endParaRPr lang="sk-SK" sz="18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010422" y="1196752"/>
            <a:ext cx="3600400" cy="512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spcAft>
                <a:spcPts val="600"/>
              </a:spcAft>
              <a:buFont typeface="Arial" pitchFamily="34" charset="0"/>
              <a:buNone/>
            </a:pPr>
            <a:r>
              <a:rPr lang="sk-SK" b="1" i="0" kern="0" dirty="0">
                <a:solidFill>
                  <a:schemeClr val="tx1"/>
                </a:solidFill>
                <a:latin typeface="Arial" panose="020B0604020202020204" pitchFamily="34" charset="0"/>
              </a:rPr>
              <a:t>Čo sa ruší?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8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Žiadne ďalšie zmeny prioritných osí počas plynutia obdobia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8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Odstránenie prekrývania medzi prioritnými osami a programami (napr. priaznivé podmienky len v rámci programov)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8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Menej postupov: spojenie technickej úpravy s hodnotením výkonnosti</a:t>
            </a: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4572000" y="1844824"/>
            <a:ext cx="0" cy="288032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8806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9552" y="548679"/>
            <a:ext cx="8147248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solidFill>
                  <a:srgbClr val="20AA63"/>
                </a:solidFill>
                <a:latin typeface="Arial" panose="020B0604020202020204" pitchFamily="34" charset="0"/>
              </a:rPr>
              <a:t>Väčšia pružnosť</a:t>
            </a:r>
            <a:endParaRPr lang="sk-SK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1560" y="1180059"/>
            <a:ext cx="7920880" cy="5129262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1200"/>
              </a:spcAft>
              <a:buClr>
                <a:schemeClr val="tx1"/>
              </a:buClr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Nová možnosť presunu: Členský štát môže požiadať o presun až 5 % prostriedkov programu do iného nástroja EÚ</a:t>
            </a:r>
          </a:p>
          <a:p>
            <a:pPr>
              <a:spcAft>
                <a:spcPts val="1200"/>
              </a:spcAft>
              <a:buClr>
                <a:schemeClr val="tx1"/>
              </a:buClr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Jednoduchšie preprogramovanie: až do 5 % priority (3 % programu) bez rozhodnutia Komisie.</a:t>
            </a:r>
            <a:endParaRPr lang="sk-SK" sz="18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Programovanie „5 + 2“:</a:t>
            </a:r>
          </a:p>
          <a:p>
            <a:pPr lvl="1">
              <a:spcAft>
                <a:spcPts val="1200"/>
              </a:spcAft>
              <a:buClr>
                <a:schemeClr val="tx1"/>
              </a:buClr>
            </a:pPr>
            <a:r>
              <a:rPr lang="sk-SK" sz="1600" i="0" dirty="0">
                <a:solidFill>
                  <a:schemeClr val="bg2"/>
                </a:solidFill>
                <a:latin typeface="Arial" panose="020B0604020202020204" pitchFamily="34" charset="0"/>
              </a:rPr>
              <a:t>Pôvodne naprogramovaných 5 rokov</a:t>
            </a:r>
          </a:p>
          <a:p>
            <a:pPr lvl="1">
              <a:spcAft>
                <a:spcPts val="1200"/>
              </a:spcAft>
              <a:buClr>
                <a:schemeClr val="tx1"/>
              </a:buClr>
            </a:pPr>
            <a:r>
              <a:rPr lang="sk-SK" sz="1600" i="0" dirty="0">
                <a:solidFill>
                  <a:schemeClr val="bg2"/>
                </a:solidFill>
                <a:latin typeface="Arial" panose="020B0604020202020204" pitchFamily="34" charset="0"/>
              </a:rPr>
              <a:t>Pridelené rozpočtové prostriedky na roky 2026 – 2027 naprogramované po hodnotení v polovici trvania v rokoch 2024 – 2025</a:t>
            </a:r>
            <a:r>
              <a:rPr dirty="0"/>
              <a:t/>
            </a:r>
            <a:br>
              <a:rPr dirty="0"/>
            </a:br>
            <a:r>
              <a:rPr lang="sk-SK" sz="1600" i="0" dirty="0">
                <a:solidFill>
                  <a:schemeClr val="bg2"/>
                </a:solidFill>
                <a:latin typeface="Arial" panose="020B0604020202020204" pitchFamily="34" charset="0"/>
              </a:rPr>
              <a:t>(základ: vznikajúce potreby, výkonnosť)</a:t>
            </a:r>
          </a:p>
          <a:p>
            <a:pPr lvl="1">
              <a:spcAft>
                <a:spcPts val="1200"/>
              </a:spcAft>
              <a:buClr>
                <a:schemeClr val="tx1"/>
              </a:buClr>
            </a:pPr>
            <a:r>
              <a:rPr lang="sk-SK" sz="1600" dirty="0">
                <a:solidFill>
                  <a:schemeClr val="bg2"/>
                </a:solidFill>
                <a:latin typeface="Arial" panose="020B0604020202020204" pitchFamily="34" charset="0"/>
              </a:rPr>
              <a:t>Zaznamenané</a:t>
            </a:r>
            <a:r>
              <a:rPr lang="sk-SK" dirty="0"/>
              <a:t> </a:t>
            </a:r>
            <a:r>
              <a:rPr lang="sk-SK" sz="1600" dirty="0">
                <a:solidFill>
                  <a:schemeClr val="bg2"/>
                </a:solidFill>
                <a:latin typeface="Arial" panose="020B0604020202020204" pitchFamily="34" charset="0"/>
              </a:rPr>
              <a:t>technické</a:t>
            </a:r>
            <a:r>
              <a:rPr lang="sk-SK" dirty="0"/>
              <a:t> </a:t>
            </a:r>
            <a:r>
              <a:rPr lang="sk-SK" sz="1600" dirty="0">
                <a:solidFill>
                  <a:schemeClr val="bg2"/>
                </a:solidFill>
                <a:latin typeface="Arial" panose="020B0604020202020204" pitchFamily="34" charset="0"/>
              </a:rPr>
              <a:t>zmeny (zmena pridelených rozpočtových prostriedkov od roku 2025)</a:t>
            </a:r>
            <a:endParaRPr lang="sk-SK" sz="16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Aft>
                <a:spcPts val="1200"/>
              </a:spcAft>
              <a:buClr>
                <a:schemeClr val="tx1"/>
              </a:buClr>
            </a:pPr>
            <a:endParaRPr lang="sk-SK" sz="1600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sk-SK" sz="2000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None/>
            </a:pPr>
            <a:endParaRPr lang="sk-SK" b="1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sk-SK" b="1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U:\12. Policy development Post 2020\Communication\visuals\ppt_visuals1_flexibl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5229200"/>
            <a:ext cx="3331395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90819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79512" y="548679"/>
            <a:ext cx="8784976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latin typeface="Arial" panose="020B0604020202020204" pitchFamily="34" charset="0"/>
              </a:rPr>
              <a:t>Jednoduchšie úhrady</a:t>
            </a:r>
            <a:endParaRPr lang="sk-SK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83569" y="1426468"/>
            <a:ext cx="3384376" cy="5533926"/>
          </a:xfrm>
          <a:prstGeom prst="rect">
            <a:avLst/>
          </a:prstGeo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sk-SK" b="1" i="0" dirty="0">
                <a:solidFill>
                  <a:schemeClr val="tx1"/>
                </a:solidFill>
                <a:latin typeface="Arial" panose="020B0604020202020204" pitchFamily="34" charset="0"/>
              </a:rPr>
              <a:t>Čo prináša?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Možnosti zjednodušených nákladov. Jednotkové náklady, fixné sadzby, jednorazové platby. 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Financovanie, ktoré nie je previazané s nákladmi (=</a:t>
            </a:r>
            <a:r>
              <a:rPr lang="en-US" sz="1800" i="0" dirty="0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založené na podmienkach alebo medzníkoch)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Technická pomoc spojená s vykonávaním alebo medzníkmi, ako sa </a:t>
            </a:r>
            <a:r>
              <a:rPr lang="fr-BE" sz="1800" i="0" dirty="0">
                <a:solidFill>
                  <a:schemeClr val="bg2"/>
                </a:solidFill>
                <a:latin typeface="Arial" panose="020B0604020202020204" pitchFamily="34" charset="0"/>
              </a:rPr>
              <a:t/>
            </a:r>
            <a:br>
              <a:rPr lang="fr-BE" sz="1800" i="0" dirty="0">
                <a:solidFill>
                  <a:schemeClr val="bg2"/>
                </a:solidFill>
                <a:latin typeface="Arial" panose="020B0604020202020204" pitchFamily="34" charset="0"/>
              </a:rPr>
            </a:b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uvádza vyššie</a:t>
            </a:r>
            <a:endParaRPr lang="sk-SK" sz="18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sk-SK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1200"/>
              </a:spcAft>
              <a:buClr>
                <a:schemeClr val="tx1"/>
              </a:buClr>
              <a:buNone/>
            </a:pPr>
            <a:endParaRPr lang="sk-SK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932040" y="1426468"/>
            <a:ext cx="3600400" cy="512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spcAft>
                <a:spcPts val="600"/>
              </a:spcAft>
              <a:buFont typeface="Arial" pitchFamily="34" charset="0"/>
              <a:buNone/>
            </a:pPr>
            <a:r>
              <a:rPr lang="sk-SK" b="1" i="0" kern="0" dirty="0">
                <a:solidFill>
                  <a:schemeClr val="tx1"/>
                </a:solidFill>
                <a:latin typeface="Arial" panose="020B0604020202020204" pitchFamily="34" charset="0"/>
              </a:rPr>
              <a:t>Čo sa ruší?</a:t>
            </a:r>
          </a:p>
          <a:p>
            <a:pPr marL="0" indent="0">
              <a:spcAft>
                <a:spcPts val="1200"/>
              </a:spcAft>
              <a:buClr>
                <a:schemeClr val="tx1"/>
              </a:buClr>
              <a:buNone/>
            </a:pPr>
            <a:r>
              <a:rPr lang="sk-SK" sz="18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Menšie uhrádzanie oprávnených nákladov = menej administratívnej práce, dokladov o príjme, faktúr </a:t>
            </a:r>
          </a:p>
          <a:p>
            <a:pPr marL="0" indent="0">
              <a:spcAft>
                <a:spcPts val="1200"/>
              </a:spcAft>
              <a:buClr>
                <a:schemeClr val="tx1"/>
              </a:buClr>
              <a:buNone/>
            </a:pPr>
            <a:endParaRPr lang="sk-SK" sz="1800" b="0" i="0" kern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1200"/>
              </a:spcAft>
              <a:buClr>
                <a:schemeClr val="tx1"/>
              </a:buClr>
              <a:buNone/>
            </a:pPr>
            <a:endParaRPr lang="sk-SK" sz="1800" b="0" i="0" kern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1200"/>
              </a:spcAft>
              <a:buClr>
                <a:schemeClr val="tx1"/>
              </a:buClr>
              <a:buNone/>
            </a:pPr>
            <a:r>
              <a:rPr lang="sk-SK" sz="18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Poznámka: Opatrenia na tejto snímke sú pravdepodobne</a:t>
            </a:r>
            <a:r>
              <a:rPr lang="sk-SK" sz="1800" dirty="0"/>
              <a:t> </a:t>
            </a:r>
            <a:r>
              <a:rPr lang="sk-SK" sz="18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zjednodušenia šetriace najviac nákladov. Zo štúdie</a:t>
            </a:r>
            <a:r>
              <a:rPr lang="sk-SK" sz="1800" dirty="0"/>
              <a:t> </a:t>
            </a:r>
            <a:r>
              <a:rPr lang="sk-SK" sz="18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vyplýva,</a:t>
            </a:r>
            <a:r>
              <a:rPr lang="sk-SK" sz="1800" dirty="0"/>
              <a:t> </a:t>
            </a:r>
            <a:r>
              <a:rPr lang="sk-SK" sz="18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že by sa mohlo</a:t>
            </a:r>
            <a:r>
              <a:rPr lang="sk-SK" sz="1800" dirty="0"/>
              <a:t> </a:t>
            </a:r>
            <a:r>
              <a:rPr lang="sk-SK" sz="18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ušetriť 25 % administratívnych nákladov.</a:t>
            </a:r>
            <a:endParaRPr lang="sk-SK" sz="1800" b="0" i="0" kern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4283968" y="1844824"/>
            <a:ext cx="0" cy="288032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6410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443891"/>
            <a:ext cx="12609284" cy="7301891"/>
          </a:xfrm>
          <a:prstGeom prst="rect">
            <a:avLst/>
          </a:prstGeom>
        </p:spPr>
      </p:pic>
      <p:pic>
        <p:nvPicPr>
          <p:cNvPr id="3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47325" y="6021288"/>
            <a:ext cx="1817779" cy="528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292080" y="262406"/>
            <a:ext cx="3024336" cy="48227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lvl="0">
              <a:defRPr/>
            </a:pPr>
            <a:r>
              <a:rPr lang="sk-SK" sz="1800" b="0" i="1" dirty="0">
                <a:solidFill>
                  <a:schemeClr val="bg1"/>
                </a:solidFill>
              </a:rPr>
              <a:t>„Dnes navrhujeme politiku súdržnosti pre </a:t>
            </a:r>
            <a:r>
              <a:rPr lang="sk-SK" sz="1800" i="1" dirty="0">
                <a:solidFill>
                  <a:schemeClr val="bg1"/>
                </a:solidFill>
              </a:rPr>
              <a:t>všetky regióny</a:t>
            </a:r>
            <a:r>
              <a:rPr lang="sk-SK" sz="1800" b="0" i="1" dirty="0">
                <a:solidFill>
                  <a:schemeClr val="bg1"/>
                </a:solidFill>
              </a:rPr>
              <a:t>, ktorá myslí na všetkých. Je teraz </a:t>
            </a:r>
            <a:r>
              <a:rPr lang="sk-SK" sz="1800" i="1" dirty="0">
                <a:solidFill>
                  <a:schemeClr val="bg1"/>
                </a:solidFill>
              </a:rPr>
              <a:t>pružnejšia</a:t>
            </a:r>
            <a:r>
              <a:rPr lang="sk-SK" sz="1800" b="0" i="1" dirty="0">
                <a:solidFill>
                  <a:schemeClr val="bg1"/>
                </a:solidFill>
              </a:rPr>
              <a:t>, aby sa prispôsobila </a:t>
            </a:r>
            <a:r>
              <a:rPr lang="sk-SK" sz="1800" i="1" dirty="0">
                <a:solidFill>
                  <a:schemeClr val="bg1"/>
                </a:solidFill>
              </a:rPr>
              <a:t>novým prioritám</a:t>
            </a:r>
            <a:r>
              <a:rPr lang="sk-SK" sz="1800" dirty="0"/>
              <a:t> </a:t>
            </a:r>
            <a:r>
              <a:rPr lang="sk-SK" sz="1800" b="0" i="1" dirty="0">
                <a:solidFill>
                  <a:schemeClr val="bg1"/>
                </a:solidFill>
              </a:rPr>
              <a:t>a lepšie chránila našich občanov. Takisto sme </a:t>
            </a:r>
            <a:r>
              <a:rPr lang="sk-SK" sz="1800" i="1" dirty="0">
                <a:solidFill>
                  <a:schemeClr val="bg1"/>
                </a:solidFill>
              </a:rPr>
              <a:t>zjednodušili pravidlá</a:t>
            </a:r>
            <a:r>
              <a:rPr lang="sk-SK" sz="1800" b="0" i="1" dirty="0">
                <a:solidFill>
                  <a:schemeClr val="bg1"/>
                </a:solidFill>
              </a:rPr>
              <a:t>, z čoho bude mať prospech každý, malé podniky a podnikatelia, školy aj nemocnice, ktoré budú mať ľahší prístup k fondom.“</a:t>
            </a:r>
            <a:endParaRPr kumimoji="0" lang="sk-SK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2080" y="5301208"/>
            <a:ext cx="3600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sk-SK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</a:rPr>
              <a:t>Corina</a:t>
            </a:r>
            <a:r>
              <a:rPr kumimoji="0" lang="sk-SK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</a:rPr>
              <a:t> </a:t>
            </a:r>
            <a:r>
              <a:rPr lang="sk-SK" sz="1400" b="0" dirty="0" err="1">
                <a:solidFill>
                  <a:schemeClr val="bg1"/>
                </a:solidFill>
              </a:rPr>
              <a:t>Creţu</a:t>
            </a:r>
            <a:r>
              <a:rPr kumimoji="0" lang="sk-SK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</a:rPr>
              <a:t>, komisárka pre regionálnu</a:t>
            </a:r>
            <a:r>
              <a:rPr kumimoji="0" lang="sk-SK" sz="14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</a:rPr>
              <a:t> a mestskú </a:t>
            </a:r>
            <a:r>
              <a:rPr lang="sk-SK" sz="1400" b="0" dirty="0">
                <a:solidFill>
                  <a:schemeClr val="bg1"/>
                </a:solidFill>
              </a:rPr>
              <a:t>politiku</a:t>
            </a:r>
            <a:endParaRPr kumimoji="0" lang="sk-SK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itchFamily="34" charset="0"/>
              </a:rPr>
              <a:t>29. mája 2018</a:t>
            </a:r>
            <a:endParaRPr kumimoji="0" lang="sk-SK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5949280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400" b="0" dirty="0">
                <a:solidFill>
                  <a:schemeClr val="bg1"/>
                </a:solidFill>
                <a:latin typeface="EC Square Sans Pro Medium" panose="020B0500000000020004" pitchFamily="34" charset="0"/>
              </a:rPr>
              <a:t>#</a:t>
            </a:r>
            <a:r>
              <a:rPr lang="fr-BE" sz="2400" b="0" dirty="0" err="1">
                <a:solidFill>
                  <a:schemeClr val="bg1"/>
                </a:solidFill>
                <a:latin typeface="EC Square Sans Pro Medium" panose="020B0500000000020004" pitchFamily="34" charset="0"/>
              </a:rPr>
              <a:t>EUBudget</a:t>
            </a:r>
            <a:endParaRPr lang="en-GB" sz="2400" b="0" dirty="0" err="1">
              <a:solidFill>
                <a:schemeClr val="bg1"/>
              </a:solidFill>
              <a:latin typeface="EC Square Sans Pro Medium" panose="020B050000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4732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9552" y="548679"/>
            <a:ext cx="8147248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latin typeface="Arial" panose="020B0604020202020204" pitchFamily="34" charset="0"/>
              </a:rPr>
              <a:t>Oprávnenosť</a:t>
            </a:r>
            <a:endParaRPr lang="sk-SK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79511" y="1642492"/>
            <a:ext cx="3600400" cy="4885854"/>
          </a:xfrm>
          <a:prstGeom prst="rect">
            <a:avLst/>
          </a:prstGeo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sk-SK" b="1" i="0" dirty="0">
                <a:solidFill>
                  <a:schemeClr val="tx1"/>
                </a:solidFill>
                <a:latin typeface="Arial" panose="020B0604020202020204" pitchFamily="34" charset="0"/>
              </a:rPr>
              <a:t>Čo prináša?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Pružnosť v reakcii na prírodné katastrofy</a:t>
            </a:r>
            <a:r>
              <a:rPr lang="sk-SK" dirty="0"/>
              <a:t> </a:t>
            </a:r>
            <a:endParaRPr lang="sk-SK" sz="2000" b="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b="0" i="0" dirty="0">
                <a:solidFill>
                  <a:schemeClr val="bg2"/>
                </a:solidFill>
                <a:latin typeface="Arial" panose="020B0604020202020204" pitchFamily="34" charset="0"/>
              </a:rPr>
              <a:t>Oddelené a jasnejšie pravidlá o trvácnosti a premiestnení</a:t>
            </a:r>
            <a:endParaRPr lang="sk-SK" sz="2000" b="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V prípade operácií do 5 mil. EUR celkových nákladov je DPH oprávnené. Vo všetkých ostatných prípadoch DPH nie je oprávnené. </a:t>
            </a:r>
            <a:endParaRPr lang="sk-SK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613176" y="1642492"/>
            <a:ext cx="3894806" cy="448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spcAft>
                <a:spcPts val="600"/>
              </a:spcAft>
              <a:buFont typeface="Arial" pitchFamily="34" charset="0"/>
              <a:buNone/>
            </a:pPr>
            <a:r>
              <a:rPr lang="sk-SK" b="1" i="0" kern="0" dirty="0">
                <a:solidFill>
                  <a:schemeClr val="tx1"/>
                </a:solidFill>
                <a:latin typeface="Arial" panose="020B0604020202020204" pitchFamily="34" charset="0"/>
              </a:rPr>
              <a:t>Čo sa ruší?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Uplatňovanie osobitných pravidiel pre operácie vytvárajúce príjmy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Hodnotenie a prijímanie veľkých projektov; namiesto toho „operácie strategického významu“, ktoré sleduje monitorovací výbor</a:t>
            </a: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4283968" y="1844824"/>
            <a:ext cx="0" cy="288032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05767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9552" y="548679"/>
            <a:ext cx="8147248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latin typeface="Arial" panose="020B0604020202020204" pitchFamily="34" charset="0"/>
              </a:rPr>
              <a:t>Jednoduchšie riadenie a kontrola</a:t>
            </a:r>
            <a:endParaRPr lang="sk-SK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95536" y="1484784"/>
            <a:ext cx="4032448" cy="4885854"/>
          </a:xfrm>
          <a:prstGeom prst="rect">
            <a:avLst/>
          </a:prstGeo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sk-SK" b="1" i="0" dirty="0">
                <a:solidFill>
                  <a:schemeClr val="tx1"/>
                </a:solidFill>
                <a:latin typeface="Arial" panose="020B0604020202020204" pitchFamily="34" charset="0"/>
              </a:rPr>
              <a:t>Čo prináša?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Primeranejší systém pre programy s nízkou mierou chybovosti: spoliehanie sa na vnútroštátne systémy, žiadny systémový audit, auditovaná vzorka maximálne 30 operácií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Jednoduchší postup prijatia výkazov</a:t>
            </a:r>
            <a:r>
              <a:t/>
            </a:r>
            <a:br/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(a žiadne „nulové účty“)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Jasnosť v období uchovávania dokumentov pre prijímateľov</a:t>
            </a:r>
            <a:r>
              <a:t/>
            </a:r>
            <a:br/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(5 rokov od konca roka s poslednou úhradou)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572000" y="1484784"/>
            <a:ext cx="4248472" cy="448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spcAft>
                <a:spcPts val="600"/>
              </a:spcAft>
              <a:buFont typeface="Arial" pitchFamily="34" charset="0"/>
              <a:buNone/>
            </a:pPr>
            <a:r>
              <a:rPr lang="sk-SK" b="1" i="0" kern="0" dirty="0">
                <a:solidFill>
                  <a:schemeClr val="tx1"/>
                </a:solidFill>
                <a:latin typeface="Arial" panose="020B0604020202020204" pitchFamily="34" charset="0"/>
              </a:rPr>
              <a:t>Čo sa ruší?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Žiadny postup určovania: prevrátenie existujúcich systémov 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Menej kontrolných vrstiev: Certifikačné orgány nahradené účtovnou funkciou (nebudú sa duplikovať kontroly)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Administratívne overenie 100 % žiadostí o platbu.</a:t>
            </a:r>
            <a:r>
              <a:t/>
            </a:r>
            <a:br/>
            <a:r>
              <a:rPr lang="sk-SK" sz="20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Po roku 2020: vzorka na základe rizika</a:t>
            </a: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4427984" y="2039475"/>
            <a:ext cx="0" cy="288032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88070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9552" y="548679"/>
            <a:ext cx="8147248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solidFill>
                  <a:srgbClr val="20AA63"/>
                </a:solidFill>
                <a:latin typeface="Arial" panose="020B0604020202020204" pitchFamily="34" charset="0"/>
              </a:rPr>
              <a:t>Lepšie využívanie finančných nástrojov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1560" y="1324074"/>
            <a:ext cx="7920880" cy="4769222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1200"/>
              </a:spcAft>
              <a:buClr>
                <a:schemeClr val="tx1"/>
              </a:buClr>
            </a:pPr>
            <a:endParaRPr lang="sk-SK" sz="2000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Podpora finančných nástrojov prostredníctvom zjednodušenia:</a:t>
            </a:r>
          </a:p>
          <a:p>
            <a:pPr lvl="1">
              <a:spcAft>
                <a:spcPts val="1200"/>
              </a:spcAft>
              <a:buClr>
                <a:schemeClr val="tx1"/>
              </a:buClr>
            </a:pPr>
            <a:r>
              <a:rPr lang="sk-SK" sz="1800" b="0" i="0" dirty="0">
                <a:solidFill>
                  <a:schemeClr val="bg2"/>
                </a:solidFill>
                <a:latin typeface="Arial" panose="020B0604020202020204" pitchFamily="34" charset="0"/>
              </a:rPr>
              <a:t>Ľahšie hodnotenie </a:t>
            </a:r>
            <a:r>
              <a:rPr lang="sk-SK" sz="1800" b="0" i="1" dirty="0">
                <a:solidFill>
                  <a:schemeClr val="bg2"/>
                </a:solidFill>
                <a:latin typeface="Arial" panose="020B0604020202020204" pitchFamily="34" charset="0"/>
              </a:rPr>
              <a:t>ex ante</a:t>
            </a:r>
          </a:p>
          <a:p>
            <a:pPr lvl="1">
              <a:spcAft>
                <a:spcPts val="1200"/>
              </a:spcAft>
              <a:buClr>
                <a:schemeClr val="tx1"/>
              </a:buClr>
            </a:pPr>
            <a:r>
              <a:rPr lang="sk-SK" sz="1800" b="0" dirty="0">
                <a:solidFill>
                  <a:schemeClr val="bg2"/>
                </a:solidFill>
                <a:latin typeface="Arial" panose="020B0604020202020204" pitchFamily="34" charset="0"/>
              </a:rPr>
              <a:t>Integrované pravidlá pre granty a finančné nástroje</a:t>
            </a:r>
            <a:r>
              <a:t/>
            </a:r>
            <a:br/>
            <a:r>
              <a:rPr lang="sk-SK" sz="1800" b="0" dirty="0">
                <a:solidFill>
                  <a:schemeClr val="bg2"/>
                </a:solidFill>
                <a:latin typeface="Arial" panose="020B0604020202020204" pitchFamily="34" charset="0"/>
              </a:rPr>
              <a:t>(=&gt; jednoduchšie ovládanie pravidiel, jednoduchšie </a:t>
            </a:r>
            <a:r>
              <a:rPr lang="sk-SK" sz="1800" b="0" i="0" dirty="0">
                <a:solidFill>
                  <a:schemeClr val="bg2"/>
                </a:solidFill>
                <a:latin typeface="Arial" panose="020B0604020202020204" pitchFamily="34" charset="0"/>
              </a:rPr>
              <a:t>kombinovanie nástrojov)</a:t>
            </a:r>
            <a:endParaRPr lang="sk-SK" sz="1800" b="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Aft>
                <a:spcPts val="1200"/>
              </a:spcAft>
              <a:buClr>
                <a:schemeClr val="tx1"/>
              </a:buClr>
            </a:pPr>
            <a:r>
              <a:rPr lang="sk-SK" sz="1800" b="0" i="0" dirty="0">
                <a:solidFill>
                  <a:schemeClr val="bg2"/>
                </a:solidFill>
                <a:latin typeface="Arial" panose="020B0604020202020204" pitchFamily="34" charset="0"/>
              </a:rPr>
              <a:t>Jednoduchšie pravidlá týkajúce sa oprávnenosti, platieb a poplatkov za riadenie</a:t>
            </a:r>
          </a:p>
          <a:p>
            <a:pPr lvl="1">
              <a:spcAft>
                <a:spcPts val="1200"/>
              </a:spcAft>
              <a:buClr>
                <a:schemeClr val="tx1"/>
              </a:buClr>
            </a:pPr>
            <a:r>
              <a:rPr lang="sk-SK" sz="1800" b="0" dirty="0">
                <a:solidFill>
                  <a:schemeClr val="bg2"/>
                </a:solidFill>
                <a:latin typeface="Arial" panose="020B0604020202020204" pitchFamily="34" charset="0"/>
              </a:rPr>
              <a:t>Žiadne samostatné podávanie správ</a:t>
            </a:r>
            <a:endParaRPr lang="sk-SK" sz="1800" b="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Dobrovoľný príspevok do výšky 5 % každého fondu na nový nástroj „InvestEU“ Pravidlá nástroja InvestEU, ale ciele súdržnosti.</a:t>
            </a:r>
            <a:endParaRPr lang="sk-SK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</a:pPr>
            <a:endParaRPr lang="sk-SK" sz="2000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1200"/>
              </a:spcAft>
              <a:buClr>
                <a:schemeClr val="tx1"/>
              </a:buClr>
              <a:buNone/>
            </a:pPr>
            <a:endParaRPr lang="sk-SK" sz="2000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</a:pPr>
            <a:endParaRPr lang="sk-SK" sz="2000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sk-SK" sz="2000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None/>
            </a:pPr>
            <a:endParaRPr lang="sk-SK" b="1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sk-SK" b="1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5841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9552" y="548679"/>
            <a:ext cx="8147248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latin typeface="Arial" panose="020B0604020202020204" pitchFamily="34" charset="0"/>
              </a:rPr>
              <a:t>Výkonnosť, monitorovanie a hodnotenie</a:t>
            </a:r>
            <a:endParaRPr lang="sk-SK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67594" y="1484784"/>
            <a:ext cx="3600400" cy="5245894"/>
          </a:xfrm>
          <a:prstGeom prst="rect">
            <a:avLst/>
          </a:prstGeo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sk-SK" b="1" i="0" dirty="0">
                <a:solidFill>
                  <a:schemeClr val="tx1"/>
                </a:solidFill>
                <a:latin typeface="Arial" panose="020B0604020202020204" pitchFamily="34" charset="0"/>
              </a:rPr>
              <a:t>Čo prináša?</a:t>
            </a:r>
            <a:endParaRPr lang="sk-SK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Výkonnostný rámec</a:t>
            </a:r>
            <a:r>
              <a:rPr lang="sk-SK" sz="1800" dirty="0"/>
              <a:t> 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bude</a:t>
            </a:r>
            <a:r>
              <a:rPr lang="sk-SK" sz="1800" dirty="0"/>
              <a:t> 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pokrývať</a:t>
            </a:r>
            <a:r>
              <a:rPr lang="sk-SK" sz="1800" dirty="0"/>
              <a:t> 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všetky ukazovatele</a:t>
            </a:r>
            <a:r>
              <a:rPr lang="sk-SK" sz="1800" dirty="0"/>
              <a:t> 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výstupov a výsledkov.</a:t>
            </a:r>
            <a:endParaRPr lang="sk-SK" sz="18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„Otvorené údaje“</a:t>
            </a:r>
            <a:r>
              <a:rPr lang="sk-SK" sz="1800" dirty="0"/>
              <a:t> 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o pokroku</a:t>
            </a:r>
            <a:r>
              <a:rPr lang="sk-SK" sz="1800" dirty="0"/>
              <a:t> 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každé 2 mesiace</a:t>
            </a:r>
            <a:endParaRPr lang="sk-SK" sz="18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Štruktúrovaný dialóg a dynamický dialóg o politike</a:t>
            </a:r>
            <a:r>
              <a:rPr lang="sk-SK" sz="1800" dirty="0"/>
              <a:t> 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medzi Komisiou a členskými štátmi na výročnom</a:t>
            </a:r>
            <a:r>
              <a:rPr lang="sk-SK" sz="1800" dirty="0"/>
              <a:t> 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hodnotiacom</a:t>
            </a:r>
            <a:r>
              <a:rPr lang="sk-SK" sz="1800" dirty="0"/>
              <a:t> 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zasadnutí</a:t>
            </a:r>
            <a:endParaRPr lang="sk-SK" sz="18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010422" y="1484784"/>
            <a:ext cx="3600400" cy="4841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spcAft>
                <a:spcPts val="600"/>
              </a:spcAft>
              <a:buFont typeface="Arial" pitchFamily="34" charset="0"/>
              <a:buNone/>
            </a:pPr>
            <a:r>
              <a:rPr lang="sk-SK" b="1" i="0" kern="0" dirty="0">
                <a:solidFill>
                  <a:schemeClr val="tx1"/>
                </a:solidFill>
                <a:latin typeface="Arial" panose="020B0604020202020204" pitchFamily="34" charset="0"/>
              </a:rPr>
              <a:t>Čo sa ruší?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8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Výkonnostná</a:t>
            </a:r>
            <a:r>
              <a:rPr lang="sk-SK" sz="1800" dirty="0"/>
              <a:t> </a:t>
            </a:r>
            <a:r>
              <a:rPr lang="sk-SK" sz="18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rezerva (nahradená „5 + 2“)</a:t>
            </a:r>
            <a:endParaRPr lang="sk-SK" sz="1800" b="0" i="0" kern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8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Ročné</a:t>
            </a:r>
            <a:r>
              <a:rPr lang="sk-SK" sz="1800" dirty="0"/>
              <a:t> </a:t>
            </a:r>
            <a:r>
              <a:rPr lang="sk-SK" sz="18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správy o vykonávaní a pokroku politiky súdržnosti 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800" b="0" i="0" dirty="0">
                <a:solidFill>
                  <a:schemeClr val="bg2"/>
                </a:solidFill>
                <a:latin typeface="Arial" panose="020B0604020202020204" pitchFamily="34" charset="0"/>
              </a:rPr>
              <a:t>Hodnotenie</a:t>
            </a:r>
            <a:r>
              <a:rPr lang="sk-SK" sz="1800" dirty="0"/>
              <a:t> </a:t>
            </a:r>
            <a:r>
              <a:rPr lang="sk-SK" sz="1800" b="0" i="0" dirty="0">
                <a:solidFill>
                  <a:schemeClr val="bg2"/>
                </a:solidFill>
                <a:latin typeface="Arial" panose="020B0604020202020204" pitchFamily="34" charset="0"/>
              </a:rPr>
              <a:t>ex ante</a:t>
            </a:r>
            <a:endParaRPr lang="sk-SK" sz="1800" b="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sk-SK" sz="2000" b="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sk-SK" sz="2000" b="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sk-SK" sz="2000" b="0" i="0" kern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4283968" y="1844824"/>
            <a:ext cx="0" cy="288032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63617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025594"/>
            <a:ext cx="6876256" cy="646331"/>
          </a:xfrm>
          <a:prstGeom prst="rect">
            <a:avLst/>
          </a:prstGeom>
          <a:solidFill>
            <a:schemeClr val="tx1"/>
          </a:solidFill>
        </p:spPr>
        <p:txBody>
          <a:bodyPr wrap="square" lIns="0" rtlCol="0" anchor="ctr" anchorCtr="0">
            <a:spAutoFit/>
          </a:bodyPr>
          <a:lstStyle/>
          <a:p>
            <a:pPr lvl="1"/>
            <a:r>
              <a:rPr lang="sk-SK" sz="3600" dirty="0">
                <a:solidFill>
                  <a:schemeClr val="bg1"/>
                </a:solidFill>
                <a:latin typeface="+mj-lt"/>
              </a:rPr>
              <a:t>Solidarita a zodpovednosť</a:t>
            </a:r>
          </a:p>
        </p:txBody>
      </p:sp>
    </p:spTree>
    <p:extLst>
      <p:ext uri="{BB962C8B-B14F-4D97-AF65-F5344CB8AC3E}">
        <p14:creationId xmlns:p14="http://schemas.microsoft.com/office/powerpoint/2010/main" val="14032187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9552" y="548679"/>
            <a:ext cx="8147248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solidFill>
                  <a:srgbClr val="20AA63"/>
                </a:solidFill>
                <a:latin typeface="Arial" panose="020B0604020202020204" pitchFamily="34" charset="0"/>
              </a:rPr>
              <a:t>Nižšie</a:t>
            </a:r>
            <a:r>
              <a:rPr lang="sk-SK"/>
              <a:t> </a:t>
            </a:r>
            <a:r>
              <a:rPr lang="sk-SK" dirty="0">
                <a:solidFill>
                  <a:srgbClr val="20AA63"/>
                </a:solidFill>
                <a:latin typeface="Arial" panose="020B0604020202020204" pitchFamily="34" charset="0"/>
              </a:rPr>
              <a:t>stropy</a:t>
            </a:r>
            <a:r>
              <a:rPr lang="sk-SK"/>
              <a:t> </a:t>
            </a:r>
            <a:r>
              <a:rPr lang="sk-SK" dirty="0">
                <a:solidFill>
                  <a:srgbClr val="20AA63"/>
                </a:solidFill>
                <a:latin typeface="Arial" panose="020B0604020202020204" pitchFamily="34" charset="0"/>
              </a:rPr>
              <a:t>spolufinancovania</a:t>
            </a:r>
            <a:endParaRPr lang="sk-SK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1560" y="1324074"/>
            <a:ext cx="7920880" cy="4769222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1200"/>
              </a:spcAft>
              <a:buClr>
                <a:schemeClr val="tx1"/>
              </a:buClr>
            </a:pPr>
            <a:endParaRPr lang="sk-SK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</a:pPr>
            <a:endParaRPr lang="sk-SK" sz="16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</a:pPr>
            <a:endParaRPr lang="sk-SK" sz="16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</a:pPr>
            <a:endParaRPr lang="sk-SK" sz="16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</a:pPr>
            <a:endParaRPr lang="sk-SK" sz="16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</a:pPr>
            <a:endParaRPr lang="sk-SK" sz="16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0"/>
              </a:spcAft>
              <a:buClr>
                <a:schemeClr val="tx1"/>
              </a:buClr>
              <a:buNone/>
            </a:pPr>
            <a:endParaRPr lang="sk-SK" sz="18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0"/>
              </a:spcAft>
              <a:buClr>
                <a:schemeClr val="tx1"/>
              </a:buClr>
              <a:buNone/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„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Quid pro quo“:</a:t>
            </a:r>
            <a:r>
              <a:rPr lang="en-US" sz="1800" i="0" dirty="0">
                <a:solidFill>
                  <a:schemeClr val="bg2"/>
                </a:solidFill>
                <a:latin typeface="Arial" panose="020B0604020202020204" pitchFamily="34" charset="0"/>
              </a:rPr>
              <a:t>	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oprávnenosť DPH</a:t>
            </a:r>
            <a:endParaRPr lang="sk-SK" sz="18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1200"/>
              </a:spcAft>
              <a:buClr>
                <a:schemeClr val="tx1"/>
              </a:buClr>
              <a:buNone/>
            </a:pPr>
            <a:r>
              <a:rPr lang="en-US" sz="1800" i="0" dirty="0">
                <a:solidFill>
                  <a:schemeClr val="bg2"/>
                </a:solidFill>
                <a:latin typeface="Arial" panose="020B0604020202020204" pitchFamily="34" charset="0"/>
              </a:rPr>
              <a:t>		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Žiadne osobitné</a:t>
            </a:r>
            <a:r>
              <a:rPr lang="sk-SK" sz="1800" dirty="0"/>
              <a:t> 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pravidlá o projektoch vytvárajúcich</a:t>
            </a:r>
            <a:r>
              <a:rPr lang="sk-SK" sz="1800" dirty="0"/>
              <a:t> 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príjmy</a:t>
            </a:r>
            <a:endParaRPr lang="sk-SK" sz="18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1200"/>
              </a:spcAft>
              <a:buClr>
                <a:schemeClr val="tx1"/>
              </a:buClr>
              <a:buNone/>
            </a:pPr>
            <a:endParaRPr lang="sk-SK" sz="16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Aft>
                <a:spcPts val="1200"/>
              </a:spcAft>
              <a:buClr>
                <a:schemeClr val="tx1"/>
              </a:buClr>
            </a:pPr>
            <a:endParaRPr lang="sk-SK" sz="1600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sk-SK" sz="2000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None/>
            </a:pPr>
            <a:endParaRPr lang="sk-SK" b="1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sk-SK" b="1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560740"/>
              </p:ext>
            </p:extLst>
          </p:nvPr>
        </p:nvGraphicFramePr>
        <p:xfrm>
          <a:off x="2267744" y="1412776"/>
          <a:ext cx="460851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BE" sz="2000" dirty="0">
                          <a:solidFill>
                            <a:schemeClr val="bg2"/>
                          </a:solidFill>
                        </a:rPr>
                        <a:t>Strop</a:t>
                      </a:r>
                      <a:endParaRPr lang="sk-SK" sz="20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sz="2000" dirty="0">
                          <a:solidFill>
                            <a:schemeClr val="bg2"/>
                          </a:solidFill>
                        </a:rPr>
                        <a:t>Uplatňuje sa na</a:t>
                      </a:r>
                      <a:endParaRPr lang="sk-SK" sz="20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BE" sz="2000" dirty="0">
                          <a:solidFill>
                            <a:schemeClr val="bg2"/>
                          </a:solidFill>
                        </a:rPr>
                        <a:t>70 %</a:t>
                      </a:r>
                      <a:endParaRPr lang="sk-SK" sz="20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sz="2000" dirty="0">
                          <a:solidFill>
                            <a:schemeClr val="bg2"/>
                          </a:solidFill>
                        </a:rPr>
                        <a:t>Menej</a:t>
                      </a:r>
                      <a:r>
                        <a:t> </a:t>
                      </a:r>
                      <a:r>
                        <a:rPr lang="fr-BE" sz="2000" baseline="0" dirty="0">
                          <a:solidFill>
                            <a:schemeClr val="bg2"/>
                          </a:solidFill>
                        </a:rPr>
                        <a:t>rozvinuté</a:t>
                      </a:r>
                      <a:r>
                        <a:t> </a:t>
                      </a:r>
                      <a:r>
                        <a:rPr lang="fr-BE" sz="2000" baseline="0" dirty="0">
                          <a:solidFill>
                            <a:schemeClr val="bg2"/>
                          </a:solidFill>
                        </a:rPr>
                        <a:t>regióny</a:t>
                      </a:r>
                      <a:endParaRPr lang="sk-SK" sz="2000" baseline="0" dirty="0">
                        <a:solidFill>
                          <a:schemeClr val="bg2"/>
                        </a:solidFill>
                      </a:endParaRPr>
                    </a:p>
                    <a:p>
                      <a:r>
                        <a:rPr lang="fr-BE" sz="2000" baseline="0" dirty="0">
                          <a:solidFill>
                            <a:schemeClr val="bg2"/>
                          </a:solidFill>
                        </a:rPr>
                        <a:t>Najvzdialenejšie </a:t>
                      </a:r>
                      <a:r>
                        <a:t> </a:t>
                      </a:r>
                      <a:r>
                        <a:rPr lang="fr-BE" sz="2000" baseline="0" dirty="0">
                          <a:solidFill>
                            <a:schemeClr val="bg2"/>
                          </a:solidFill>
                        </a:rPr>
                        <a:t>regióny</a:t>
                      </a:r>
                      <a:endParaRPr lang="sk-SK" sz="2000" baseline="0" dirty="0">
                        <a:solidFill>
                          <a:schemeClr val="bg2"/>
                        </a:solidFill>
                      </a:endParaRPr>
                    </a:p>
                    <a:p>
                      <a:r>
                        <a:rPr lang="fr-BE" sz="2000" baseline="0" dirty="0">
                          <a:solidFill>
                            <a:schemeClr val="bg2"/>
                          </a:solidFill>
                        </a:rPr>
                        <a:t>Kohézny</a:t>
                      </a:r>
                      <a:r>
                        <a:t> </a:t>
                      </a:r>
                      <a:r>
                        <a:rPr lang="fr-BE" sz="2000" baseline="0" dirty="0">
                          <a:solidFill>
                            <a:schemeClr val="bg2"/>
                          </a:solidFill>
                        </a:rPr>
                        <a:t>fond</a:t>
                      </a:r>
                      <a:endParaRPr lang="sk-SK" sz="2000" baseline="0" dirty="0">
                        <a:solidFill>
                          <a:schemeClr val="bg2"/>
                        </a:solidFill>
                      </a:endParaRPr>
                    </a:p>
                    <a:p>
                      <a:r>
                        <a:rPr lang="fr-BE" sz="2000" baseline="0" dirty="0">
                          <a:solidFill>
                            <a:schemeClr val="bg2"/>
                          </a:solidFill>
                        </a:rPr>
                        <a:t>Interreg</a:t>
                      </a:r>
                      <a:endParaRPr lang="sk-SK" sz="20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BE" sz="2000" dirty="0">
                          <a:solidFill>
                            <a:schemeClr val="bg2"/>
                          </a:solidFill>
                        </a:rPr>
                        <a:t>55 %</a:t>
                      </a:r>
                      <a:endParaRPr lang="sk-SK" sz="20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sz="2000" dirty="0">
                          <a:solidFill>
                            <a:schemeClr val="bg2"/>
                          </a:solidFill>
                        </a:rPr>
                        <a:t>Prechodné regióny</a:t>
                      </a:r>
                      <a:endParaRPr lang="sk-SK" sz="20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BE" sz="2000" dirty="0">
                          <a:solidFill>
                            <a:schemeClr val="bg2"/>
                          </a:solidFill>
                        </a:rPr>
                        <a:t>40%</a:t>
                      </a:r>
                      <a:endParaRPr lang="sk-SK" sz="20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sz="2000" dirty="0">
                          <a:solidFill>
                            <a:schemeClr val="bg2"/>
                          </a:solidFill>
                        </a:rPr>
                        <a:t>Rozvinutejšie</a:t>
                      </a:r>
                      <a:r>
                        <a:rPr dirty="0"/>
                        <a:t> </a:t>
                      </a:r>
                      <a:r>
                        <a:rPr lang="fr-BE" sz="2000" baseline="0" dirty="0">
                          <a:solidFill>
                            <a:schemeClr val="bg2"/>
                          </a:solidFill>
                        </a:rPr>
                        <a:t>regióny</a:t>
                      </a:r>
                      <a:endParaRPr lang="sk-SK" sz="20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0802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0928924"/>
              </p:ext>
            </p:extLst>
          </p:nvPr>
        </p:nvGraphicFramePr>
        <p:xfrm>
          <a:off x="611560" y="908720"/>
          <a:ext cx="8064895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" name="Straight Arrow Connector 3"/>
          <p:cNvCxnSpPr/>
          <p:nvPr/>
        </p:nvCxnSpPr>
        <p:spPr bwMode="auto">
          <a:xfrm flipV="1">
            <a:off x="3419872" y="2420888"/>
            <a:ext cx="288032" cy="504056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42358641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44824"/>
            <a:ext cx="6300192" cy="1200329"/>
          </a:xfrm>
          <a:prstGeom prst="rect">
            <a:avLst/>
          </a:prstGeom>
          <a:solidFill>
            <a:schemeClr val="tx1"/>
          </a:solidFill>
        </p:spPr>
        <p:txBody>
          <a:bodyPr wrap="square" lIns="0" rtlCol="0" anchor="ctr" anchorCtr="0">
            <a:spAutoFit/>
          </a:bodyPr>
          <a:lstStyle/>
          <a:p>
            <a:pPr lvl="1"/>
            <a:r>
              <a:rPr lang="sk-SK" sz="3600" dirty="0">
                <a:solidFill>
                  <a:schemeClr val="bg1"/>
                </a:solidFill>
                <a:latin typeface="+mj-lt"/>
              </a:rPr>
              <a:t>Rozpočtové prostriedky a oprávnenosť</a:t>
            </a:r>
          </a:p>
        </p:txBody>
      </p:sp>
    </p:spTree>
    <p:extLst>
      <p:ext uri="{BB962C8B-B14F-4D97-AF65-F5344CB8AC3E}">
        <p14:creationId xmlns:p14="http://schemas.microsoft.com/office/powerpoint/2010/main" val="21168591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6387" y="260648"/>
            <a:ext cx="8147248" cy="1152129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solidFill>
                  <a:schemeClr val="tx1"/>
                </a:solidFill>
                <a:latin typeface="Arial" panose="020B0604020202020204" pitchFamily="34" charset="0"/>
              </a:rPr>
              <a:t>1. krok: „Berlínska metóda“</a:t>
            </a:r>
            <a:r>
              <a:t/>
            </a:r>
            <a:br/>
            <a:r>
              <a:rPr lang="sk-SK" dirty="0">
                <a:latin typeface="Arial" panose="020B0604020202020204" pitchFamily="34" charset="0"/>
              </a:rPr>
              <a:t>(% uvádza finančný vplyv)</a:t>
            </a:r>
            <a:endParaRPr lang="sk-SK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1560" y="1324074"/>
            <a:ext cx="7920880" cy="4769222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en-GB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None/>
            </a:pPr>
            <a:endParaRPr lang="en-GB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en-GB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783080"/>
              </p:ext>
            </p:extLst>
          </p:nvPr>
        </p:nvGraphicFramePr>
        <p:xfrm>
          <a:off x="395536" y="1340768"/>
          <a:ext cx="8568951" cy="46805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80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22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61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281">
                <a:tc>
                  <a:txBody>
                    <a:bodyPr/>
                    <a:lstStyle/>
                    <a:p>
                      <a:pPr algn="l" fontAlgn="ctr"/>
                      <a:endParaRPr lang="en-GB" sz="1600" b="1" i="0" u="none" strike="noStrike" dirty="0">
                        <a:solidFill>
                          <a:schemeClr val="bg2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2014 – 2020</a:t>
                      </a:r>
                      <a:endParaRPr lang="sk-SK" sz="1600" b="1" i="0" u="none" strike="noStrike" dirty="0">
                        <a:solidFill>
                          <a:schemeClr val="bg2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solidFill>
                            <a:schemeClr val="bg2"/>
                          </a:solidFill>
                          <a:effectLst/>
                        </a:rPr>
                        <a:t>2021 – 2027</a:t>
                      </a:r>
                      <a:endParaRPr lang="sk-SK" sz="1600" b="1" i="0" u="none" strike="noStrike">
                        <a:solidFill>
                          <a:schemeClr val="bg2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28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HDP (vrátane HND na Kohézny</a:t>
                      </a:r>
                      <a:r>
                        <a:rPr sz="1600"/>
                        <a:t> </a:t>
                      </a:r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fond)</a:t>
                      </a:r>
                      <a:endParaRPr lang="sk-SK" sz="1600" b="1" i="0" u="none" strike="noStrike" dirty="0">
                        <a:solidFill>
                          <a:schemeClr val="bg2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86 %</a:t>
                      </a:r>
                      <a:endParaRPr lang="sk-SK" sz="1600" b="0" i="0" u="none" strike="noStrike" dirty="0">
                        <a:solidFill>
                          <a:schemeClr val="bg2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81 %</a:t>
                      </a:r>
                      <a:endParaRPr lang="sk-SK" sz="1600" b="0" i="0" u="none" strike="noStrike" dirty="0">
                        <a:solidFill>
                          <a:schemeClr val="bg2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983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Pracovný trh, vzdelávanie, demografia</a:t>
                      </a:r>
                      <a:endParaRPr lang="sk-SK" sz="1600" b="1" i="0" u="none" strike="noStrike" dirty="0">
                        <a:solidFill>
                          <a:schemeClr val="bg2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14 %</a:t>
                      </a:r>
                      <a:endParaRPr lang="sk-SK" sz="1600" b="0" i="0" u="none" strike="noStrike" dirty="0">
                        <a:solidFill>
                          <a:schemeClr val="bg2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15 %</a:t>
                      </a:r>
                      <a:endParaRPr lang="sk-SK" sz="1600" b="0" i="0" u="none" strike="noStrike" dirty="0">
                        <a:solidFill>
                          <a:schemeClr val="bg2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28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Klíma</a:t>
                      </a:r>
                      <a:endParaRPr lang="sk-SK" sz="1600" b="1" i="0" u="none" strike="noStrike" dirty="0">
                        <a:solidFill>
                          <a:schemeClr val="bg2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– </a:t>
                      </a:r>
                      <a:endParaRPr lang="sk-SK" sz="1600" b="0" i="0" u="none" strike="noStrike" dirty="0">
                        <a:solidFill>
                          <a:schemeClr val="bg2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1 %</a:t>
                      </a:r>
                      <a:endParaRPr lang="sk-SK" sz="1600" b="0" i="0" u="none" strike="noStrike" dirty="0">
                        <a:solidFill>
                          <a:schemeClr val="bg2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28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Migrácia</a:t>
                      </a:r>
                      <a:endParaRPr lang="sk-SK" sz="1600" b="1" i="0" u="none" strike="noStrike" dirty="0">
                        <a:solidFill>
                          <a:schemeClr val="bg2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– </a:t>
                      </a:r>
                      <a:endParaRPr lang="sk-SK" sz="1600" b="0" i="0" u="none" strike="noStrike" dirty="0">
                        <a:solidFill>
                          <a:schemeClr val="bg2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3 %</a:t>
                      </a:r>
                      <a:endParaRPr lang="sk-SK" sz="1600" b="0" i="0" u="none" strike="noStrike" dirty="0">
                        <a:solidFill>
                          <a:schemeClr val="bg2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28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Spolu</a:t>
                      </a:r>
                      <a:endParaRPr lang="sk-SK" sz="1600" b="1" i="0" u="none" strike="noStrike" dirty="0">
                        <a:solidFill>
                          <a:schemeClr val="bg2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100 %</a:t>
                      </a:r>
                      <a:endParaRPr lang="sk-SK" sz="1600" b="0" i="0" u="none" strike="noStrike" dirty="0">
                        <a:solidFill>
                          <a:schemeClr val="bg2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100 %</a:t>
                      </a:r>
                      <a:endParaRPr lang="sk-SK" sz="1600" b="0" i="0" u="none" strike="noStrike" dirty="0">
                        <a:solidFill>
                          <a:schemeClr val="bg2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4256">
                <a:tc gridSpan="3">
                  <a:txBody>
                    <a:bodyPr/>
                    <a:lstStyle/>
                    <a:p>
                      <a:pPr algn="l" fontAlgn="b"/>
                      <a:endParaRPr lang="sk-SK" sz="1600" u="none" strike="noStrike" dirty="0">
                        <a:solidFill>
                          <a:schemeClr val="bg2"/>
                        </a:solidFill>
                        <a:effectLst/>
                      </a:endParaRPr>
                    </a:p>
                    <a:p>
                      <a:pPr algn="l" fontAlgn="b"/>
                      <a:r>
                        <a:rPr lang="en-GB" sz="1600" u="none" strike="noStrike" dirty="0" err="1">
                          <a:solidFill>
                            <a:schemeClr val="bg2"/>
                          </a:solidFill>
                          <a:effectLst/>
                        </a:rPr>
                        <a:t>Trh</a:t>
                      </a:r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 práce: miera nezamestnanosti, miera nezamestnanosti mladých ľudí, miera zamestnanosti</a:t>
                      </a:r>
                      <a:endParaRPr lang="sk-SK" sz="1600" b="0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10776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 err="1">
                          <a:solidFill>
                            <a:schemeClr val="bg2"/>
                          </a:solidFill>
                          <a:effectLst/>
                        </a:rPr>
                        <a:t>Vzdelávanie</a:t>
                      </a:r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: osoby, ktoré predčasne ukončili školskú dochádzku, terciárny stupeň vzdelania, nízka úroveň vzdelania</a:t>
                      </a:r>
                      <a:endParaRPr lang="sk-SK" sz="1600" b="0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8083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Demografia: populácia regiónov, nízka hustota obyvateľstva</a:t>
                      </a:r>
                      <a:endParaRPr lang="sk-SK" sz="1600" b="0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8083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 err="1">
                          <a:solidFill>
                            <a:schemeClr val="bg2"/>
                          </a:solidFill>
                          <a:effectLst/>
                        </a:rPr>
                        <a:t>Klíma</a:t>
                      </a:r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: Emisie skleníkových plynov v sektoroch mimo ETS</a:t>
                      </a:r>
                      <a:endParaRPr lang="sk-SK" sz="1600" b="0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8083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Migrácia: Čistá migrácia občanov tretích krajín</a:t>
                      </a:r>
                      <a:endParaRPr lang="sk-SK" sz="1600" b="0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85616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4664382"/>
              </p:ext>
            </p:extLst>
          </p:nvPr>
        </p:nvGraphicFramePr>
        <p:xfrm>
          <a:off x="179512" y="260648"/>
          <a:ext cx="8568951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67222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979712" y="548679"/>
            <a:ext cx="5400600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solidFill>
                  <a:srgbClr val="20AA63"/>
                </a:solidFill>
                <a:latin typeface="Arial" panose="020B0604020202020204" pitchFamily="34" charset="0"/>
              </a:rPr>
              <a:t>Moderná, dynamická</a:t>
            </a:r>
            <a:r>
              <a:rPr lang="sk-SK"/>
              <a:t> </a:t>
            </a:r>
            <a:r>
              <a:rPr lang="sk-SK" dirty="0">
                <a:solidFill>
                  <a:srgbClr val="20AA63"/>
                </a:solidFill>
                <a:latin typeface="Arial" panose="020B0604020202020204" pitchFamily="34" charset="0"/>
              </a:rPr>
              <a:t>politika</a:t>
            </a:r>
            <a:endParaRPr lang="sk-SK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7504" y="1988840"/>
            <a:ext cx="3158976" cy="3921820"/>
          </a:xfrm>
          <a:prstGeom prst="rect">
            <a:avLst/>
          </a:prstGeo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sk-SK" sz="2200" b="1" i="0" dirty="0">
                <a:solidFill>
                  <a:srgbClr val="20AA63"/>
                </a:solidFill>
                <a:latin typeface="Arial" panose="020B0604020202020204" pitchFamily="34" charset="0"/>
              </a:rPr>
              <a:t>Moderné investovanie</a:t>
            </a:r>
            <a:endParaRPr lang="sk-SK" sz="2200" b="1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600" i="0" dirty="0">
                <a:solidFill>
                  <a:schemeClr val="bg2"/>
                </a:solidFill>
                <a:latin typeface="Arial" panose="020B0604020202020204" pitchFamily="34" charset="0"/>
              </a:rPr>
              <a:t>Zameranie na prechod na inteligentné, nízkouhlíkové hospodárstvo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600" i="0" dirty="0">
                <a:solidFill>
                  <a:schemeClr val="bg2"/>
                </a:solidFill>
                <a:latin typeface="Arial" panose="020B0604020202020204" pitchFamily="34" charset="0"/>
              </a:rPr>
              <a:t>Prísnejšie podmienky a prepojenie na európsky</a:t>
            </a:r>
            <a:r>
              <a:rPr lang="sk-SK" sz="1600" dirty="0"/>
              <a:t> </a:t>
            </a:r>
            <a:r>
              <a:rPr lang="sk-SK" sz="1600" i="0" dirty="0">
                <a:solidFill>
                  <a:schemeClr val="bg2"/>
                </a:solidFill>
                <a:latin typeface="Arial" panose="020B0604020202020204" pitchFamily="34" charset="0"/>
              </a:rPr>
              <a:t>semester</a:t>
            </a:r>
            <a:endParaRPr lang="sk-SK" sz="16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600" i="0" dirty="0">
                <a:solidFill>
                  <a:schemeClr val="bg2"/>
                </a:solidFill>
                <a:latin typeface="Arial" panose="020B0604020202020204" pitchFamily="34" charset="0"/>
              </a:rPr>
              <a:t>Komplexné údaje o výkonnosti (takmer v reálnom čase), otvorené údaje</a:t>
            </a:r>
            <a:endParaRPr lang="sk-SK" sz="16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275856" y="1985382"/>
            <a:ext cx="2880320" cy="3921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spcAft>
                <a:spcPts val="600"/>
              </a:spcAft>
              <a:buFont typeface="Arial" pitchFamily="34" charset="0"/>
              <a:buNone/>
            </a:pPr>
            <a:r>
              <a:rPr lang="sk-SK" sz="2200" b="1" i="0" kern="0" dirty="0">
                <a:solidFill>
                  <a:srgbClr val="20AA63"/>
                </a:solidFill>
                <a:latin typeface="Arial" panose="020B0604020202020204" pitchFamily="34" charset="0"/>
              </a:rPr>
              <a:t>Jednoduchá, pružná, dynamická</a:t>
            </a:r>
            <a:endParaRPr lang="sk-SK" sz="2200" b="1" i="0" kern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6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7 fondov, 1 nariadenie (o 50 % kratšie)</a:t>
            </a:r>
            <a:endParaRPr lang="sk-SK" sz="1600" b="0" i="0" kern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6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50 kľúčových administratívnych zjednodušení</a:t>
            </a:r>
            <a:endParaRPr lang="sk-SK" sz="1600" b="0" i="0" kern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6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Rýchlejšie</a:t>
            </a:r>
            <a:r>
              <a:rPr lang="sk-SK" sz="1600" dirty="0"/>
              <a:t> </a:t>
            </a:r>
            <a:r>
              <a:rPr lang="sk-SK" sz="16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vykonávanie (návrat k n + 2)</a:t>
            </a:r>
            <a:endParaRPr lang="sk-SK" sz="1600" b="0" i="0" kern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6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Reaguje na vznikajúce potreby (migrácia, hospodárstvo)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6300192" y="1988840"/>
            <a:ext cx="2664296" cy="3921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spcAft>
                <a:spcPts val="600"/>
              </a:spcAft>
              <a:buFont typeface="Arial" pitchFamily="34" charset="0"/>
              <a:buNone/>
            </a:pPr>
            <a:r>
              <a:rPr lang="sk-SK" sz="2200" b="1" i="0" kern="0" dirty="0">
                <a:solidFill>
                  <a:srgbClr val="20AA63"/>
                </a:solidFill>
                <a:latin typeface="Arial" panose="020B0604020202020204" pitchFamily="34" charset="0"/>
              </a:rPr>
              <a:t>Pre všetky regióny</a:t>
            </a:r>
            <a:endParaRPr lang="sk-SK" sz="2200" b="1" i="0" kern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6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Vyvážená a spravodlivá „berlínska metóda“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6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75 % pre najchudobnejšie regióny, kde je to najviac potrebné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6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Riešenie vznikajúcich potrieb a hospodársky prechod v celej EÚ</a:t>
            </a:r>
          </a:p>
          <a:p>
            <a:pPr marL="0" indent="0">
              <a:spcAft>
                <a:spcPts val="1200"/>
              </a:spcAft>
              <a:buClr>
                <a:schemeClr val="tx1"/>
              </a:buClr>
              <a:buNone/>
            </a:pPr>
            <a:endParaRPr lang="sk-SK" sz="2000" b="0" i="0" kern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6228184" y="1988840"/>
            <a:ext cx="0" cy="288032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 bwMode="auto">
          <a:xfrm>
            <a:off x="3266480" y="1985382"/>
            <a:ext cx="0" cy="288032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Picture 2" descr="U:\12. Policy development Post 2020\Communication\visuals\ppt_visuals1-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7368"/>
            <a:ext cx="1429110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5097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9552" y="548679"/>
            <a:ext cx="8147248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solidFill>
                  <a:srgbClr val="20AA63"/>
                </a:solidFill>
                <a:latin typeface="Arial" panose="020B0604020202020204" pitchFamily="34" charset="0"/>
              </a:rPr>
              <a:t>2. krok: Stropy a bezpečnostné siete</a:t>
            </a:r>
            <a:endParaRPr lang="sk-SK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1560" y="1324074"/>
            <a:ext cx="7920880" cy="4769222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1200"/>
              </a:spcAft>
              <a:buClr>
                <a:schemeClr val="tx1"/>
              </a:buClr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Absorpcia a strop vlastného imania (v rozpätí od 2,3 % HDP pre RO, BG a HR do 1,55 % pre väčšinu členských štátov)</a:t>
            </a:r>
          </a:p>
          <a:p>
            <a:pPr>
              <a:spcAft>
                <a:spcPts val="1200"/>
              </a:spcAft>
              <a:buClr>
                <a:schemeClr val="tx1"/>
              </a:buClr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Bezpečnostné siete a limity</a:t>
            </a:r>
            <a:endParaRPr lang="sk-SK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Aft>
                <a:spcPts val="1200"/>
              </a:spcAft>
              <a:buClr>
                <a:schemeClr val="tx1"/>
              </a:buClr>
            </a:pPr>
            <a:r>
              <a:rPr lang="sk-SK" sz="1800" b="0" dirty="0">
                <a:solidFill>
                  <a:schemeClr val="bg2"/>
                </a:solidFill>
                <a:latin typeface="Arial" panose="020B0604020202020204" pitchFamily="34" charset="0"/>
              </a:rPr>
              <a:t>-24 % dolný limit – „bezpečnostná sieť“</a:t>
            </a:r>
            <a:endParaRPr lang="sk-SK" sz="1800" b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Aft>
                <a:spcPts val="1200"/>
              </a:spcAft>
              <a:buClr>
                <a:schemeClr val="tx1"/>
              </a:buClr>
            </a:pPr>
            <a:r>
              <a:rPr lang="sk-SK" sz="1800" b="0" i="0" dirty="0">
                <a:solidFill>
                  <a:schemeClr val="bg2"/>
                </a:solidFill>
                <a:latin typeface="Arial" panose="020B0604020202020204" pitchFamily="34" charset="0"/>
              </a:rPr>
              <a:t>+8 % „opačná bezpečnostná sieť“</a:t>
            </a:r>
            <a:endParaRPr lang="sk-SK" sz="1800" b="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Aft>
                <a:spcPts val="1200"/>
              </a:spcAft>
              <a:buClr>
                <a:schemeClr val="tx1"/>
              </a:buClr>
            </a:pPr>
            <a:r>
              <a:rPr lang="sk-SK" sz="1800" b="0" dirty="0">
                <a:solidFill>
                  <a:schemeClr val="bg2"/>
                </a:solidFill>
                <a:latin typeface="Arial" panose="020B0604020202020204" pitchFamily="34" charset="0"/>
              </a:rPr>
              <a:t>0 % limit na zvýšenia v členských štátoch s &gt; 120 % HND</a:t>
            </a:r>
            <a:endParaRPr lang="sk-SK" sz="1800" b="0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sk-SK" sz="2000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None/>
            </a:pPr>
            <a:endParaRPr lang="sk-SK" b="1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sk-SK" b="1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3638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9552" y="548679"/>
            <a:ext cx="8147248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solidFill>
                  <a:schemeClr val="tx1"/>
                </a:solidFill>
                <a:latin typeface="Arial" panose="020B0604020202020204" pitchFamily="34" charset="0"/>
              </a:rPr>
              <a:t>Pokračujúca koncentrácia na menej rozvinuté oblasti</a:t>
            </a:r>
            <a:endParaRPr lang="sk-SK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1560" y="1324074"/>
            <a:ext cx="7920880" cy="4769222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en-GB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None/>
            </a:pPr>
            <a:endParaRPr lang="en-GB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en-GB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831136"/>
              </p:ext>
            </p:extLst>
          </p:nvPr>
        </p:nvGraphicFramePr>
        <p:xfrm>
          <a:off x="323528" y="1988839"/>
          <a:ext cx="8424936" cy="33123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84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2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8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319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 </a:t>
                      </a:r>
                      <a:endParaRPr lang="sk-SK" sz="18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20</a:t>
                      </a:r>
                      <a:r>
                        <a:rPr lang="sk-SK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14</a:t>
                      </a:r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 – 202</a:t>
                      </a:r>
                      <a:r>
                        <a:rPr lang="sk-SK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0</a:t>
                      </a:r>
                      <a:endParaRPr lang="sk-SK" sz="18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20</a:t>
                      </a:r>
                      <a:r>
                        <a:rPr lang="sk-SK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21</a:t>
                      </a:r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 – 202</a:t>
                      </a:r>
                      <a:r>
                        <a:rPr lang="sk-SK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7</a:t>
                      </a:r>
                      <a:endParaRPr lang="sk-SK" sz="18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319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Kohézny fond</a:t>
                      </a:r>
                      <a:endParaRPr lang="sk-SK" sz="18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22 </a:t>
                      </a:r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%</a:t>
                      </a:r>
                      <a:endParaRPr lang="sk-SK" sz="1800" b="0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13 </a:t>
                      </a:r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%</a:t>
                      </a:r>
                      <a:endParaRPr lang="sk-SK" sz="1800" b="0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319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EFRR </a:t>
                      </a:r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Menej rozvinuté regióny</a:t>
                      </a:r>
                      <a:endParaRPr lang="sk-SK" sz="16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53</a:t>
                      </a:r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 %</a:t>
                      </a:r>
                      <a:endParaRPr lang="sk-SK" sz="1800" b="0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62</a:t>
                      </a:r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 %</a:t>
                      </a:r>
                      <a:endParaRPr lang="sk-SK" sz="1800" b="0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319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EFRR</a:t>
                      </a:r>
                      <a:r>
                        <a:rPr lang="en-GB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 Prechod</a:t>
                      </a:r>
                      <a:endParaRPr lang="sk-SK" sz="16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1</a:t>
                      </a:r>
                      <a:r>
                        <a:rPr lang="sk-SK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0</a:t>
                      </a:r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 %</a:t>
                      </a:r>
                      <a:endParaRPr lang="sk-SK" sz="1800" b="0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1</a:t>
                      </a:r>
                      <a:r>
                        <a:rPr lang="sk-SK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4</a:t>
                      </a:r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 %</a:t>
                      </a:r>
                      <a:endParaRPr lang="sk-SK" sz="1800" b="0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319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EFRR </a:t>
                      </a:r>
                      <a:r>
                        <a:rPr lang="sk-SK" sz="1600" u="none" strike="noStrike" kern="1200" dirty="0"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Rozvinutejšie oblasti</a:t>
                      </a:r>
                      <a:endParaRPr lang="sk-SK" sz="1600" u="none" strike="noStrike" kern="1200" dirty="0">
                        <a:solidFill>
                          <a:schemeClr val="bg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1</a:t>
                      </a:r>
                      <a:r>
                        <a:rPr lang="sk-SK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5</a:t>
                      </a:r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 %</a:t>
                      </a:r>
                      <a:endParaRPr lang="sk-SK" sz="1800" b="0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1</a:t>
                      </a:r>
                      <a:r>
                        <a:rPr lang="sk-SK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1</a:t>
                      </a:r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 %</a:t>
                      </a:r>
                      <a:endParaRPr lang="sk-SK" sz="1800" b="0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319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Spolu</a:t>
                      </a:r>
                      <a:endParaRPr lang="sk-SK" sz="18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100 %</a:t>
                      </a:r>
                      <a:endParaRPr lang="sk-SK" sz="1800" b="0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100 %</a:t>
                      </a:r>
                      <a:endParaRPr lang="sk-SK" sz="1800" b="0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3196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Podiel KF + EFRR </a:t>
                      </a:r>
                      <a:r>
                        <a:rPr lang="en-GB" sz="1600" u="none" strike="noStrike" baseline="0" dirty="0">
                          <a:solidFill>
                            <a:schemeClr val="bg2"/>
                          </a:solidFill>
                          <a:effectLst/>
                        </a:rPr>
                        <a:t>menej rozvinuté oblasti</a:t>
                      </a:r>
                      <a:endParaRPr lang="sk-SK" sz="16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7</a:t>
                      </a:r>
                      <a:r>
                        <a:rPr lang="sk-SK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4</a:t>
                      </a:r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 %</a:t>
                      </a:r>
                      <a:endParaRPr lang="sk-SK" sz="18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7</a:t>
                      </a:r>
                      <a:r>
                        <a:rPr lang="sk-SK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5</a:t>
                      </a:r>
                      <a:r>
                        <a:rPr lang="en-GB" sz="1800" u="none" strike="noStrike" dirty="0">
                          <a:solidFill>
                            <a:schemeClr val="bg2"/>
                          </a:solidFill>
                          <a:effectLst/>
                        </a:rPr>
                        <a:t> %</a:t>
                      </a:r>
                      <a:endParaRPr lang="sk-SK" sz="18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91081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2589300"/>
              </p:ext>
            </p:extLst>
          </p:nvPr>
        </p:nvGraphicFramePr>
        <p:xfrm>
          <a:off x="0" y="980728"/>
          <a:ext cx="8957310" cy="41548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777403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11560" y="34925"/>
            <a:ext cx="6840538" cy="441325"/>
          </a:xfrm>
          <a:prstGeom prst="rect">
            <a:avLst/>
          </a:prstGeom>
        </p:spPr>
        <p:txBody>
          <a:bodyPr/>
          <a:lstStyle/>
          <a:p>
            <a:pPr marL="0" indent="0" algn="ctr"/>
            <a:r>
              <a:rPr lang="sk-SK" dirty="0">
                <a:solidFill>
                  <a:schemeClr val="tx1"/>
                </a:solidFill>
                <a:latin typeface="Arial" panose="020B0604020202020204" pitchFamily="34" charset="0"/>
              </a:rPr>
              <a:t>Rozpočtové prostriedky poskytnuté členskými štátmi</a:t>
            </a:r>
            <a:endParaRPr lang="sk-SK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323975"/>
            <a:ext cx="7921625" cy="4768850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en-GB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None/>
            </a:pPr>
            <a:endParaRPr lang="en-GB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en-GB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805177"/>
              </p:ext>
            </p:extLst>
          </p:nvPr>
        </p:nvGraphicFramePr>
        <p:xfrm>
          <a:off x="611560" y="548680"/>
          <a:ext cx="6934510" cy="61823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37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06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1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187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Členský </a:t>
                      </a:r>
                      <a:r>
                        <a:rPr sz="1000" dirty="0"/>
                        <a:t/>
                      </a:r>
                      <a:br>
                        <a:rPr sz="1000" dirty="0"/>
                      </a:br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štát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Rozpočtové prostriedky na roky 2021 – 2027 </a:t>
                      </a:r>
                      <a:r>
                        <a:rPr sz="1000"/>
                        <a:t/>
                      </a:r>
                      <a:br>
                        <a:rPr sz="1000"/>
                      </a:br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(mld., ceny z roku 2018)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Zmena od </a:t>
                      </a:r>
                      <a:r>
                        <a:rPr sz="1000"/>
                        <a:t/>
                      </a:r>
                      <a:br>
                        <a:rPr sz="1000"/>
                      </a:br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obdobia rokov 2014 – 2020 (%)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Intenzita pomoci (EUR/obyvateľ)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Zmena od obdobia rokov 2014 – 2020 (%)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BG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8,9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8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178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15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RO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27,2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8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196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17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HR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8,8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-6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298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0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LV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4,3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-13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308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0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HU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17,9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-24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260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-22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EL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19,2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8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254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12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PL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64,4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-23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239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-24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LT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5,6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-24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278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-12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EE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2,9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-24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317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-22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PT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21,2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-7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292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-5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SK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11,8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-22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310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-22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CY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0,9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2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147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-5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SI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3,1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-9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213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-11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CZ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17,8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-24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242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-25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ES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34,0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5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105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3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MT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0,6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-24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197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-28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IT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38,6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6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91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5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FR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16,0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-5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34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-9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FI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1,6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5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42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2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BE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2,4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0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31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-5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SE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2,1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0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31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-6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DE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15,7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-21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27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-20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DK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0,6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0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14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-3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AT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1,3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0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21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-4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NL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1,4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0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12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-3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IE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1,1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-13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33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-17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LU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0,1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0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16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-14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2042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EU27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331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-9,9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>
                          <a:solidFill>
                            <a:schemeClr val="bg2"/>
                          </a:solidFill>
                          <a:effectLst/>
                        </a:rPr>
                        <a:t>106</a:t>
                      </a:r>
                      <a:endParaRPr lang="sk-SK" sz="1000" b="1" i="0" u="none" strike="noStrike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-11</a:t>
                      </a:r>
                      <a:endParaRPr lang="sk-SK" sz="1000" b="1" i="0" u="none" strike="noStrike" dirty="0">
                        <a:solidFill>
                          <a:schemeClr val="bg2"/>
                        </a:solidFill>
                        <a:effectLst/>
                        <a:latin typeface="Verdana"/>
                      </a:endParaRPr>
                    </a:p>
                  </a:txBody>
                  <a:tcPr marL="6375" marR="6375" marT="63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49955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190"/>
            <a:ext cx="5161664" cy="7195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88224" y="980728"/>
            <a:ext cx="2160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000" dirty="0">
                <a:solidFill>
                  <a:srgbClr val="0F5494"/>
                </a:solidFill>
              </a:rPr>
              <a:t>Nová mapa</a:t>
            </a:r>
            <a:r>
              <a:rPr lang="sk-SK" sz="2000" dirty="0"/>
              <a:t> </a:t>
            </a:r>
            <a:r>
              <a:rPr lang="sk-SK" sz="2000" dirty="0">
                <a:solidFill>
                  <a:srgbClr val="0F5494"/>
                </a:solidFill>
              </a:rPr>
              <a:t>regionálnej</a:t>
            </a:r>
            <a:r>
              <a:rPr lang="sk-SK" sz="2000" dirty="0"/>
              <a:t> </a:t>
            </a:r>
            <a:r>
              <a:rPr lang="sk-SK" sz="2000" dirty="0">
                <a:solidFill>
                  <a:srgbClr val="0F5494"/>
                </a:solidFill>
              </a:rPr>
              <a:t>oprávnenosti</a:t>
            </a:r>
            <a:r>
              <a:rPr lang="sk-SK" sz="2000" dirty="0"/>
              <a:t> </a:t>
            </a:r>
          </a:p>
          <a:p>
            <a:pPr algn="ctr"/>
            <a:r>
              <a:rPr lang="sk-SK" sz="2000" dirty="0">
                <a:solidFill>
                  <a:srgbClr val="0F5494"/>
                </a:solidFill>
              </a:rPr>
              <a:t>2021 – 2027</a:t>
            </a:r>
          </a:p>
        </p:txBody>
      </p:sp>
    </p:spTree>
    <p:extLst>
      <p:ext uri="{BB962C8B-B14F-4D97-AF65-F5344CB8AC3E}">
        <p14:creationId xmlns:p14="http://schemas.microsoft.com/office/powerpoint/2010/main" val="32729938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025594"/>
            <a:ext cx="6876256" cy="646331"/>
          </a:xfrm>
          <a:prstGeom prst="rect">
            <a:avLst/>
          </a:prstGeom>
          <a:solidFill>
            <a:schemeClr val="tx1"/>
          </a:solidFill>
        </p:spPr>
        <p:txBody>
          <a:bodyPr wrap="square" lIns="0" rtlCol="0" anchor="ctr" anchorCtr="0">
            <a:spAutoFit/>
          </a:bodyPr>
          <a:lstStyle/>
          <a:p>
            <a:pPr lvl="1"/>
            <a:r>
              <a:rPr lang="sk-SK" sz="3600" dirty="0">
                <a:solidFill>
                  <a:schemeClr val="bg1"/>
                </a:solidFill>
                <a:latin typeface="+mj-lt"/>
              </a:rPr>
              <a:t>Ďalšie kroky</a:t>
            </a:r>
          </a:p>
        </p:txBody>
      </p:sp>
    </p:spTree>
    <p:extLst>
      <p:ext uri="{BB962C8B-B14F-4D97-AF65-F5344CB8AC3E}">
        <p14:creationId xmlns:p14="http://schemas.microsoft.com/office/powerpoint/2010/main" val="19734500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9552" y="548679"/>
            <a:ext cx="8147248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solidFill>
                  <a:srgbClr val="20AA63"/>
                </a:solidFill>
                <a:latin typeface="Arial" panose="020B0604020202020204" pitchFamily="34" charset="0"/>
              </a:rPr>
              <a:t>Časový priebeh</a:t>
            </a:r>
            <a:endParaRPr lang="sk-SK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6400" y="1342555"/>
            <a:ext cx="8006517" cy="266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13591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2"/>
          <p:cNvSpPr>
            <a:spLocks noGrp="1"/>
          </p:cNvSpPr>
          <p:nvPr>
            <p:ph type="title"/>
          </p:nvPr>
        </p:nvSpPr>
        <p:spPr>
          <a:xfrm>
            <a:off x="107504" y="2060848"/>
            <a:ext cx="4320480" cy="3600400"/>
          </a:xfrm>
        </p:spPr>
        <p:txBody>
          <a:bodyPr anchor="t"/>
          <a:lstStyle>
            <a:lvl1pPr marL="0" indent="0">
              <a:defRPr baseline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sk-SK" sz="4800" dirty="0">
                <a:solidFill>
                  <a:schemeClr val="tx2"/>
                </a:solidFill>
              </a:rPr>
              <a:t>Ďakujeme za pozornosť</a:t>
            </a:r>
            <a:r>
              <a:t/>
            </a:r>
            <a:br/>
            <a:r>
              <a:t/>
            </a:r>
            <a:br/>
            <a:endParaRPr lang="sk-SK" sz="4800" dirty="0">
              <a:solidFill>
                <a:schemeClr val="tx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589240"/>
            <a:ext cx="2411760" cy="864096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7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1800" b="0"/>
          </a:p>
        </p:txBody>
      </p:sp>
      <p:sp>
        <p:nvSpPr>
          <p:cNvPr id="5" name="TextBox 4"/>
          <p:cNvSpPr txBox="1"/>
          <p:nvPr/>
        </p:nvSpPr>
        <p:spPr>
          <a:xfrm>
            <a:off x="323528" y="5589240"/>
            <a:ext cx="25922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7600" b="1" kern="1200">
                <a:solidFill>
                  <a:srgbClr val="FFD624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r>
              <a:rPr lang="fi-FI" sz="2000" b="0" i="1" dirty="0">
                <a:solidFill>
                  <a:schemeClr val="bg1"/>
                </a:solidFill>
                <a:latin typeface="Arial" panose="020B0604020202020204" pitchFamily="34" charset="0"/>
              </a:rPr>
              <a:t>#CohesionPolicy #EUinmyRegion</a:t>
            </a:r>
            <a:endParaRPr lang="fi-FI" sz="2000" b="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i-FI" sz="2000" b="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852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025594"/>
            <a:ext cx="6876256" cy="646331"/>
          </a:xfrm>
          <a:prstGeom prst="rect">
            <a:avLst/>
          </a:prstGeom>
          <a:solidFill>
            <a:schemeClr val="tx1"/>
          </a:solidFill>
        </p:spPr>
        <p:txBody>
          <a:bodyPr wrap="square" lIns="0" rtlCol="0" anchor="ctr" anchorCtr="0">
            <a:spAutoFit/>
          </a:bodyPr>
          <a:lstStyle/>
          <a:p>
            <a:pPr lvl="1"/>
            <a:r>
              <a:rPr lang="sk-SK" sz="3600" dirty="0">
                <a:solidFill>
                  <a:schemeClr val="bg1"/>
                </a:solidFill>
                <a:latin typeface="+mj-lt"/>
              </a:rPr>
              <a:t>Modernizácia politiky</a:t>
            </a:r>
          </a:p>
        </p:txBody>
      </p:sp>
    </p:spTree>
    <p:extLst>
      <p:ext uri="{BB962C8B-B14F-4D97-AF65-F5344CB8AC3E}">
        <p14:creationId xmlns:p14="http://schemas.microsoft.com/office/powerpoint/2010/main" val="2351032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9552" y="548679"/>
            <a:ext cx="8147248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solidFill>
                  <a:schemeClr val="tx1"/>
                </a:solidFill>
                <a:latin typeface="Arial" panose="020B0604020202020204" pitchFamily="34" charset="0"/>
              </a:rPr>
              <a:t>Ciele politiky</a:t>
            </a:r>
            <a:endParaRPr lang="sk-SK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79512" y="1484784"/>
            <a:ext cx="5472608" cy="4608512"/>
          </a:xfrm>
          <a:prstGeom prst="rect">
            <a:avLst/>
          </a:prstGeom>
        </p:spPr>
        <p:txBody>
          <a:bodyPr/>
          <a:lstStyle/>
          <a:p>
            <a:pPr marL="0" indent="0">
              <a:spcAft>
                <a:spcPts val="1200"/>
              </a:spcAft>
              <a:buClr>
                <a:schemeClr val="tx1"/>
              </a:buClr>
              <a:buNone/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11 cieľov sa zjednodušilo</a:t>
            </a:r>
            <a:r>
              <a:rPr lang="sk-SK" dirty="0"/>
              <a:t> 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a skonsolidovalo do piatich cieľov:</a:t>
            </a:r>
            <a:endParaRPr lang="sk-SK" sz="18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Aft>
                <a:spcPts val="12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sk-SK" sz="1600" i="0" dirty="0">
                <a:solidFill>
                  <a:schemeClr val="bg2"/>
                </a:solidFill>
                <a:latin typeface="Arial" panose="020B0604020202020204" pitchFamily="34" charset="0"/>
              </a:rPr>
              <a:t>Inteligentnejšia Európa (inovačná a inteligentná premena hospodárstva)</a:t>
            </a:r>
          </a:p>
          <a:p>
            <a:pPr marL="457200" indent="-457200">
              <a:spcAft>
                <a:spcPts val="12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sk-SK" sz="1600" i="0" dirty="0">
                <a:solidFill>
                  <a:schemeClr val="bg2"/>
                </a:solidFill>
                <a:latin typeface="Arial" panose="020B0604020202020204" pitchFamily="34" charset="0"/>
              </a:rPr>
              <a:t>Ekologickejšia, nízkouhlíková Európa (vrátane energetického prechodu, obehového hospodárstva, prispôsobenia sa zmene klímy a riadenia rizík)</a:t>
            </a:r>
          </a:p>
          <a:p>
            <a:pPr marL="457200" indent="-457200">
              <a:spcAft>
                <a:spcPts val="12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sk-SK" sz="1600" i="0" dirty="0">
                <a:solidFill>
                  <a:schemeClr val="bg2"/>
                </a:solidFill>
                <a:latin typeface="Arial" panose="020B0604020202020204" pitchFamily="34" charset="0"/>
              </a:rPr>
              <a:t>Prepojenejšia Európa (mobilita a prepojenosť IKT)</a:t>
            </a:r>
          </a:p>
          <a:p>
            <a:pPr marL="457200" indent="-457200">
              <a:spcAft>
                <a:spcPts val="12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sk-SK" sz="1600" i="0" dirty="0">
                <a:solidFill>
                  <a:schemeClr val="bg2"/>
                </a:solidFill>
                <a:latin typeface="Arial" panose="020B0604020202020204" pitchFamily="34" charset="0"/>
              </a:rPr>
              <a:t>Sociálnejšia Európa (európsky pilier sociálnych práv)</a:t>
            </a:r>
          </a:p>
          <a:p>
            <a:pPr marL="457200" indent="-457200">
              <a:spcAft>
                <a:spcPts val="12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sk-SK" sz="1600" i="0" dirty="0">
                <a:solidFill>
                  <a:schemeClr val="bg2"/>
                </a:solidFill>
                <a:latin typeface="Arial" panose="020B0604020202020204" pitchFamily="34" charset="0"/>
              </a:rPr>
              <a:t>Európa bližšie k občanom (udržateľný rozvoj mestských, vidieckych a pobrežných oblastí a miestne iniciatívy)</a:t>
            </a:r>
            <a:endParaRPr lang="sk-SK" sz="1600" b="1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 descr="U:\12. Policy development Post 2020\Communication\visuals\ppt_visuals1_Open Data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6632"/>
            <a:ext cx="1612349" cy="129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84168" y="1416485"/>
            <a:ext cx="45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b="0" dirty="0" err="1">
              <a:solidFill>
                <a:srgbClr val="0F5494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78347" y="1556792"/>
            <a:ext cx="3096344" cy="2806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800" b="0" dirty="0">
                <a:solidFill>
                  <a:schemeClr val="bg2"/>
                </a:solidFill>
                <a:latin typeface="Arial" panose="020B0604020202020204" pitchFamily="34" charset="0"/>
              </a:rPr>
              <a:t>2 horizontálne ciele: </a:t>
            </a:r>
          </a:p>
          <a:p>
            <a:endParaRPr lang="sk-SK" sz="1800" b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600" b="0" kern="0" dirty="0">
                <a:solidFill>
                  <a:schemeClr val="bg2"/>
                </a:solidFill>
                <a:latin typeface="Arial" panose="020B0604020202020204" pitchFamily="34" charset="0"/>
              </a:rPr>
              <a:t>Budovanie administratívnych kapacít</a:t>
            </a:r>
          </a:p>
          <a:p>
            <a:pPr marL="342900" indent="-3429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600" b="0" kern="0" dirty="0">
                <a:solidFill>
                  <a:schemeClr val="bg2"/>
                </a:solidFill>
                <a:latin typeface="Arial" panose="020B0604020202020204" pitchFamily="34" charset="0"/>
              </a:rPr>
              <a:t>Spolupráca medzi regiónmi a cezhraničná spolupráca (zahŕňa spoluprácu ako hlavnú súčasť)</a:t>
            </a:r>
          </a:p>
          <a:p>
            <a:endParaRPr lang="sk-SK" sz="1800" b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5724128" y="1988840"/>
            <a:ext cx="0" cy="288032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1158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9552" y="548679"/>
            <a:ext cx="8147248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latin typeface="Arial" panose="020B0604020202020204" pitchFamily="34" charset="0"/>
              </a:rPr>
              <a:t>TEMATICKÉ ZAMERANIE EFRR</a:t>
            </a:r>
            <a:endParaRPr lang="sk-SK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7504" y="1324074"/>
            <a:ext cx="8928992" cy="4769222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Zachovanie vynakladania prostriedkov v kľúčových oblastiach rastu a zamestnanosti 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Na vnútroštátnej úrovni založené na HND na obyvateľa =&gt; pružnosť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sk-SK" sz="18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sk-SK" sz="1800" b="1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sk-SK" sz="1800" b="1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sk-SK" sz="1800" b="1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sk-SK" sz="1800" b="1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sk-SK" sz="1800" b="1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sk-SK" sz="1800" b="1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6 % rozpočtu na rozvoj</a:t>
            </a:r>
            <a:r>
              <a:rPr lang="sk-SK" sz="1800" dirty="0"/>
              <a:t> 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miest poskytnutých</a:t>
            </a:r>
            <a:r>
              <a:rPr lang="sk-SK" sz="1800" dirty="0"/>
              <a:t> 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prostredníctvom partnerstiev</a:t>
            </a:r>
            <a:r>
              <a:rPr lang="sk-SK" sz="1800" dirty="0"/>
              <a:t> </a:t>
            </a:r>
            <a:r>
              <a:rPr lang="sk-SK" sz="1800" i="0" dirty="0">
                <a:solidFill>
                  <a:schemeClr val="bg2"/>
                </a:solidFill>
                <a:latin typeface="Arial" panose="020B0604020202020204" pitchFamily="34" charset="0"/>
              </a:rPr>
              <a:t>v oblasti miestneho rozvoja</a:t>
            </a:r>
            <a:endParaRPr lang="sk-SK" sz="18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sk-SK" b="1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818219"/>
              </p:ext>
            </p:extLst>
          </p:nvPr>
        </p:nvGraphicFramePr>
        <p:xfrm>
          <a:off x="467544" y="2564904"/>
          <a:ext cx="8424935" cy="24551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08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8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83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600" i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Pre krajiny s: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600" i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minimálnym % PO1 („inteligentnejšia Európa)</a:t>
                      </a:r>
                      <a:endParaRPr lang="sk-SK" sz="1600" i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600" i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minimálnym % PO2</a:t>
                      </a:r>
                      <a:r>
                        <a:rPr sz="1600"/>
                        <a:t> </a:t>
                      </a:r>
                      <a:r>
                        <a:rPr lang="sk-SK" sz="1600" i="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(„ekologickejšia,</a:t>
                      </a:r>
                      <a:r>
                        <a:rPr sz="1600"/>
                        <a:t> </a:t>
                      </a:r>
                      <a:r>
                        <a:rPr lang="sk-SK" sz="1600" i="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nízkouhlíková Európa“)</a:t>
                      </a:r>
                      <a:endParaRPr lang="sk-SK" sz="1600" i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593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600" i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HND nižší než 75 %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600" i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35 %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600" i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30 %</a:t>
                      </a:r>
                      <a:endParaRPr lang="sk-SK" sz="1600" i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5593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600" i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HND</a:t>
                      </a:r>
                      <a:r>
                        <a:rPr lang="sk-SK" sz="1600" i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 v rozpätí 75 – 100 %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600" i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45 %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600" i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30 %</a:t>
                      </a:r>
                      <a:endParaRPr lang="sk-SK" sz="1600" i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5593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600" i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HND vyšší než 100 %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600" i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60 %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sk-SK" sz="1600" i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PO1 + PO2 min. 85 %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2989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9552" y="548679"/>
            <a:ext cx="8147248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solidFill>
                  <a:schemeClr val="tx1"/>
                </a:solidFill>
                <a:latin typeface="Arial" panose="020B0604020202020204" pitchFamily="34" charset="0"/>
              </a:rPr>
              <a:t>Zmeny v </a:t>
            </a:r>
            <a:r>
              <a:rPr lang="sk-SK" dirty="0" smtClean="0">
                <a:solidFill>
                  <a:schemeClr val="tx1"/>
                </a:solidFill>
                <a:latin typeface="Arial" panose="020B0604020202020204" pitchFamily="34" charset="0"/>
              </a:rPr>
              <a:t>Európske územnej spolupráci</a:t>
            </a:r>
            <a:endParaRPr lang="sk-SK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1560" y="1324074"/>
            <a:ext cx="7920880" cy="4769222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Hlavná súčasť prostredníctvom horizontálnych cieľov</a:t>
            </a:r>
            <a:endParaRPr lang="sk-SK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Cezhraničné programy – od distribútorov finančných prostriedkov až po strediská strategického plánovania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Nové: Medziregionálne inovačné nástroje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Nové: Námorná spolupráca</a:t>
            </a:r>
            <a:r>
              <a:rPr lang="sk-SK"/>
              <a:t> </a:t>
            </a: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siaha</a:t>
            </a:r>
            <a:r>
              <a:rPr lang="sk-SK"/>
              <a:t> </a:t>
            </a: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od cezhraničnej spolupráce po úroveň mora</a:t>
            </a:r>
            <a:endParaRPr lang="sk-SK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Nové: Osobitná zložka pre najvzdialenejšie</a:t>
            </a:r>
            <a:r>
              <a:rPr lang="sk-SK"/>
              <a:t> </a:t>
            </a: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regióny (so</a:t>
            </a:r>
            <a:r>
              <a:rPr lang="sk-SK"/>
              <a:t> </a:t>
            </a: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spoluprácou</a:t>
            </a:r>
            <a:r>
              <a:rPr lang="sk-SK"/>
              <a:t> </a:t>
            </a: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mimo EÚ)</a:t>
            </a:r>
            <a:endParaRPr lang="sk-SK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Nové: Spolupráca</a:t>
            </a:r>
            <a:r>
              <a:rPr lang="sk-SK"/>
              <a:t> </a:t>
            </a: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mimo EÚ (zahrnutie IPA/ENI)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Nové: Európsky cezhraničný mechanizmus (ECBC a ECBS)</a:t>
            </a:r>
            <a:endParaRPr lang="sk-SK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sk-SK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None/>
            </a:pPr>
            <a:endParaRPr lang="sk-SK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sk-SK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665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9552" y="548679"/>
            <a:ext cx="8147248" cy="72008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k-SK" dirty="0">
                <a:latin typeface="Arial" panose="020B0604020202020204" pitchFamily="34" charset="0"/>
              </a:rPr>
              <a:t>Udržateľný rozvoj miest</a:t>
            </a:r>
            <a:endParaRPr lang="sk-SK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1560" y="1324074"/>
            <a:ext cx="7920880" cy="4769222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1200"/>
              </a:spcAft>
              <a:buClr>
                <a:schemeClr val="tx1"/>
              </a:buClr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Nový vyhradený osobitný cieľ pre integrovaný rozvoj mestských oblastí</a:t>
            </a:r>
            <a:endParaRPr lang="sk-SK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6 % EFRR sa použije na rozvoj</a:t>
            </a:r>
            <a:r>
              <a:rPr lang="sk-SK"/>
              <a:t> </a:t>
            </a: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miest, a to</a:t>
            </a:r>
            <a:r>
              <a:rPr lang="sk-SK"/>
              <a:t> </a:t>
            </a: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prostredníctvom partnerstiev</a:t>
            </a:r>
            <a:r>
              <a:rPr lang="sk-SK"/>
              <a:t> </a:t>
            </a: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v oblasti miestneho rozvoja</a:t>
            </a:r>
            <a:endParaRPr lang="sk-SK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Požiadavka na stratégie miestneho rozvoja – miestna zodpovednosť</a:t>
            </a:r>
            <a:endParaRPr lang="sk-SK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Európska mestská iniciatíva: jednotný</a:t>
            </a:r>
            <a:r>
              <a:rPr lang="sk-SK"/>
              <a:t> </a:t>
            </a: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prístup k budovaniu kapacít, inovačným opatreniam, rozvoju znalostí a politiky</a:t>
            </a:r>
            <a:r>
              <a:rPr lang="sk-SK"/>
              <a:t> </a:t>
            </a: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a ku komunikácii</a:t>
            </a:r>
            <a:endParaRPr lang="sk-SK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Aft>
                <a:spcPts val="1200"/>
              </a:spcAft>
              <a:buClr>
                <a:schemeClr val="tx1"/>
              </a:buClr>
              <a:buFont typeface="+mj-lt"/>
              <a:buAutoNum type="arabicPeriod"/>
            </a:pPr>
            <a:endParaRPr lang="sk-SK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Aft>
                <a:spcPts val="1200"/>
              </a:spcAft>
              <a:buClr>
                <a:schemeClr val="tx1"/>
              </a:buClr>
              <a:buFont typeface="+mj-lt"/>
              <a:buAutoNum type="arabicPeriod"/>
            </a:pPr>
            <a:endParaRPr lang="sk-SK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sk-SK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None/>
            </a:pPr>
            <a:endParaRPr lang="sk-SK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sk-SK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9256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752638" y="548679"/>
            <a:ext cx="6934162" cy="720081"/>
          </a:xfrm>
          <a:prstGeom prst="rect">
            <a:avLst/>
          </a:prstGeom>
        </p:spPr>
        <p:txBody>
          <a:bodyPr/>
          <a:lstStyle/>
          <a:p>
            <a:r>
              <a:rPr lang="sk-SK" dirty="0">
                <a:latin typeface="Arial" panose="020B0604020202020204" pitchFamily="34" charset="0"/>
              </a:rPr>
              <a:t>Vytváranie podmienok pre úspech</a:t>
            </a:r>
            <a:endParaRPr lang="sk-SK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1560" y="1988840"/>
            <a:ext cx="3600400" cy="3921820"/>
          </a:xfrm>
          <a:prstGeom prst="rect">
            <a:avLst/>
          </a:prstGeo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sk-SK" b="1" i="0" dirty="0">
                <a:solidFill>
                  <a:srgbClr val="20AA63"/>
                </a:solidFill>
                <a:latin typeface="Arial" panose="020B0604020202020204" pitchFamily="34" charset="0"/>
              </a:rPr>
              <a:t>Priaznivé podmienky (bývalé </a:t>
            </a:r>
            <a:r>
              <a:rPr lang="sk-SK" b="1" i="1" dirty="0">
                <a:solidFill>
                  <a:srgbClr val="20AA63"/>
                </a:solidFill>
                <a:latin typeface="Arial" panose="020B0604020202020204" pitchFamily="34" charset="0"/>
              </a:rPr>
              <a:t>ex ante</a:t>
            </a:r>
            <a:r>
              <a:rPr lang="sk-SK" b="1" i="0" dirty="0">
                <a:solidFill>
                  <a:srgbClr val="20AA63"/>
                </a:solidFill>
                <a:latin typeface="Arial" panose="020B0604020202020204" pitchFamily="34" charset="0"/>
              </a:rPr>
              <a:t>)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Menší počet (35 až 20), jasnejšie, užšie prepojenie s politikou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Podmienka na vykazovanie výdavkov</a:t>
            </a:r>
            <a:r>
              <a:t/>
            </a:r>
            <a:br/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(=&gt; žiadny akčný plán, ale dodržiava sa</a:t>
            </a:r>
            <a:r>
              <a:rPr lang="sk-SK"/>
              <a:t> </a:t>
            </a: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počas celého</a:t>
            </a:r>
            <a:r>
              <a:rPr lang="sk-SK"/>
              <a:t> </a:t>
            </a:r>
            <a:r>
              <a:rPr lang="sk-SK" sz="2000" i="0" dirty="0">
                <a:solidFill>
                  <a:schemeClr val="bg2"/>
                </a:solidFill>
                <a:latin typeface="Arial" panose="020B0604020202020204" pitchFamily="34" charset="0"/>
              </a:rPr>
              <a:t>obdobia)</a:t>
            </a:r>
            <a:endParaRPr lang="sk-SK" sz="200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644008" y="1988840"/>
            <a:ext cx="4032448" cy="3921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spcAft>
                <a:spcPts val="600"/>
              </a:spcAft>
              <a:buFont typeface="Arial" pitchFamily="34" charset="0"/>
              <a:buNone/>
            </a:pPr>
            <a:r>
              <a:rPr lang="sk-SK" b="1" i="0" kern="0" dirty="0">
                <a:solidFill>
                  <a:srgbClr val="20AA63"/>
                </a:solidFill>
                <a:latin typeface="Arial" panose="020B0604020202020204" pitchFamily="34" charset="0"/>
              </a:rPr>
              <a:t>Správa EÚ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Európsky semester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Makroekonomická podmienenosť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Program na podporu reforiem</a:t>
            </a:r>
            <a:endParaRPr lang="sk-SK" sz="2000" b="0" i="0" kern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sk-SK" sz="2000" b="0" i="0" kern="0" dirty="0">
                <a:solidFill>
                  <a:schemeClr val="bg2"/>
                </a:solidFill>
                <a:latin typeface="Arial" panose="020B0604020202020204" pitchFamily="34" charset="0"/>
              </a:rPr>
              <a:t>Právny štát</a:t>
            </a:r>
            <a:endParaRPr lang="sk-SK" sz="2000" b="0" i="0" kern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4427984" y="1988840"/>
            <a:ext cx="0" cy="288032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2" descr="U:\12. Policy development Post 2020\Communication\visuals\ppt_visuals1_Smoothed flow from one period to nex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9091"/>
            <a:ext cx="1134511" cy="127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795833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MFF Sector Colour 8">
      <a:dk1>
        <a:srgbClr val="20AA63"/>
      </a:dk1>
      <a:lt1>
        <a:srgbClr val="FFFFFF"/>
      </a:lt1>
      <a:dk2>
        <a:srgbClr val="0E4194"/>
      </a:dk2>
      <a:lt2>
        <a:srgbClr val="333333"/>
      </a:lt2>
      <a:accent1>
        <a:srgbClr val="FAEDD7"/>
      </a:accent1>
      <a:accent2>
        <a:srgbClr val="FFD15E"/>
      </a:accent2>
      <a:accent3>
        <a:srgbClr val="E6BF8A"/>
      </a:accent3>
      <a:accent4>
        <a:srgbClr val="EB5D64"/>
      </a:accent4>
      <a:accent5>
        <a:srgbClr val="036830"/>
      </a:accent5>
      <a:accent6>
        <a:srgbClr val="6BBE9B"/>
      </a:accent6>
      <a:hlink>
        <a:srgbClr val="0E4194"/>
      </a:hlink>
      <a:folHlink>
        <a:srgbClr val="036830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</TotalTime>
  <Words>1011</Words>
  <Application>Microsoft Office PowerPoint</Application>
  <PresentationFormat>Prezentácia na obrazovke (4:3)</PresentationFormat>
  <Paragraphs>469</Paragraphs>
  <Slides>37</Slides>
  <Notes>37</Notes>
  <HiddenSlides>0</HiddenSlides>
  <MMClips>0</MMClips>
  <ScaleCrop>false</ScaleCrop>
  <HeadingPairs>
    <vt:vector size="6" baseType="variant">
      <vt:variant>
        <vt:lpstr>Použité písma</vt:lpstr>
      </vt:variant>
      <vt:variant>
        <vt:i4>5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37</vt:i4>
      </vt:variant>
    </vt:vector>
  </HeadingPairs>
  <TitlesOfParts>
    <vt:vector size="43" baseType="lpstr">
      <vt:lpstr>Arial</vt:lpstr>
      <vt:lpstr>EC Square Sans Pro Medium</vt:lpstr>
      <vt:lpstr>verdana</vt:lpstr>
      <vt:lpstr>verdana</vt:lpstr>
      <vt:lpstr>Wingdings</vt:lpstr>
      <vt:lpstr>Blank</vt:lpstr>
      <vt:lpstr>Rozpočet EÚ pre budúcnosť Regionálny rozvoj a súdržnosť  </vt:lpstr>
      <vt:lpstr>Prezentácia programu PowerPoint</vt:lpstr>
      <vt:lpstr>Moderná, dynamická politika</vt:lpstr>
      <vt:lpstr>Prezentácia programu PowerPoint</vt:lpstr>
      <vt:lpstr>Ciele politiky</vt:lpstr>
      <vt:lpstr>TEMATICKÉ ZAMERANIE EFRR</vt:lpstr>
      <vt:lpstr>Zmeny v Európske územnej spolupráci</vt:lpstr>
      <vt:lpstr>Udržateľný rozvoj miest</vt:lpstr>
      <vt:lpstr>Vytváranie podmienok pre úspech</vt:lpstr>
      <vt:lpstr>Prezentácia programu PowerPoint</vt:lpstr>
      <vt:lpstr>7 fondov, 1 nariadenie</vt:lpstr>
      <vt:lpstr>Viac fondov, polovica slov</vt:lpstr>
      <vt:lpstr>Kľúčové právne nástroje</vt:lpstr>
      <vt:lpstr>Súdržnosť s inými nástrojmi EÚ</vt:lpstr>
      <vt:lpstr>Prezentácia programu PowerPoint</vt:lpstr>
      <vt:lpstr>Zjednodušenie</vt:lpstr>
      <vt:lpstr>Programovanie</vt:lpstr>
      <vt:lpstr>Väčšia pružnosť</vt:lpstr>
      <vt:lpstr>Jednoduchšie úhrady</vt:lpstr>
      <vt:lpstr>Oprávnenosť</vt:lpstr>
      <vt:lpstr>Jednoduchšie riadenie a kontrola</vt:lpstr>
      <vt:lpstr>Lepšie využívanie finančných nástrojov</vt:lpstr>
      <vt:lpstr>Výkonnosť, monitorovanie a hodnotenie</vt:lpstr>
      <vt:lpstr>Prezentácia programu PowerPoint</vt:lpstr>
      <vt:lpstr>Nižšie stropy spolufinancovania</vt:lpstr>
      <vt:lpstr>Prezentácia programu PowerPoint</vt:lpstr>
      <vt:lpstr>Prezentácia programu PowerPoint</vt:lpstr>
      <vt:lpstr>1. krok: „Berlínska metóda“ (% uvádza finančný vplyv)</vt:lpstr>
      <vt:lpstr>Prezentácia programu PowerPoint</vt:lpstr>
      <vt:lpstr>2. krok: Stropy a bezpečnostné siete</vt:lpstr>
      <vt:lpstr>Pokračujúca koncentrácia na menej rozvinuté oblasti</vt:lpstr>
      <vt:lpstr>Prezentácia programu PowerPoint</vt:lpstr>
      <vt:lpstr>Rozpočtové prostriedky poskytnuté členskými štátmi</vt:lpstr>
      <vt:lpstr>Prezentácia programu PowerPoint</vt:lpstr>
      <vt:lpstr>Prezentácia programu PowerPoint</vt:lpstr>
      <vt:lpstr>Časový priebeh</vt:lpstr>
      <vt:lpstr>Ďakujeme za pozornosť  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MOUQUE Daniel (REGIO)</dc:creator>
  <cp:lastModifiedBy>Zuzana Hradská Lacková</cp:lastModifiedBy>
  <cp:revision>384</cp:revision>
  <cp:lastPrinted>2018-05-29T08:31:39Z</cp:lastPrinted>
  <dcterms:created xsi:type="dcterms:W3CDTF">2018-03-19T13:44:15Z</dcterms:created>
  <dcterms:modified xsi:type="dcterms:W3CDTF">2019-02-11T09:30:23Z</dcterms:modified>
</cp:coreProperties>
</file>