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1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6" r:id="rId3"/>
    <p:sldId id="312" r:id="rId4"/>
    <p:sldId id="313" r:id="rId5"/>
    <p:sldId id="258" r:id="rId6"/>
    <p:sldId id="317" r:id="rId7"/>
    <p:sldId id="315" r:id="rId8"/>
    <p:sldId id="329" r:id="rId9"/>
    <p:sldId id="327" r:id="rId10"/>
  </p:sldIdLst>
  <p:sldSz cx="12192000" cy="6858000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Dusanic" initials="MD" lastIdx="2" clrIdx="0">
    <p:extLst>
      <p:ext uri="{19B8F6BF-5375-455C-9EA6-DF929625EA0E}">
        <p15:presenceInfo xmlns:p15="http://schemas.microsoft.com/office/powerpoint/2012/main" userId="S-1-5-21-1327104665-4034310811-2650575182-1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FFFF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7498" autoAdjust="0"/>
  </p:normalViewPr>
  <p:slideViewPr>
    <p:cSldViewPr snapToGrid="0" snapToObjects="1">
      <p:cViewPr varScale="1">
        <p:scale>
          <a:sx n="67" d="100"/>
          <a:sy n="67" d="100"/>
        </p:scale>
        <p:origin x="62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9B2-4FBD-A158-53563103EA4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9B2-4FBD-A158-53563103EA4E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9B2-4FBD-A158-53563103EA4E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9B2-4FBD-A158-53563103EA4E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9B2-4FBD-A158-53563103EA4E}"/>
              </c:ext>
            </c:extLst>
          </c:dPt>
          <c:dPt>
            <c:idx val="5"/>
            <c:bubble3D val="0"/>
            <c:explosion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9B2-4FBD-A158-53563103EA4E}"/>
              </c:ext>
            </c:extLst>
          </c:dPt>
          <c:dPt>
            <c:idx val="6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9B2-4FBD-A158-53563103EA4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9B2-4FBD-A158-53563103EA4E}"/>
              </c:ext>
            </c:extLst>
          </c:dPt>
          <c:dLbls>
            <c:dLbl>
              <c:idx val="0"/>
              <c:layout>
                <c:manualLayout>
                  <c:x val="-2.7722646609472323E-2"/>
                  <c:y val="-1.3853810726489377E-2"/>
                </c:manualLayout>
              </c:layout>
              <c:tx>
                <c:rich>
                  <a:bodyPr/>
                  <a:lstStyle/>
                  <a:p>
                    <a:fld id="{8D6F5E8D-25EA-4D9C-AC2A-EE6ABDF950C7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19C823E3-E231-4DA5-965C-A009D85F90B3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9B2-4FBD-A158-53563103EA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7BA73D6-566A-491C-9C95-C23605F3DCAC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E50264C8-34D7-47EF-B2E5-EA7086BA7A9E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9B2-4FBD-A158-53563103EA4E}"/>
                </c:ext>
              </c:extLst>
            </c:dLbl>
            <c:dLbl>
              <c:idx val="2"/>
              <c:layout>
                <c:manualLayout>
                  <c:x val="9.1593215027226081E-3"/>
                  <c:y val="-2.16916753330362E-2"/>
                </c:manualLayout>
              </c:layout>
              <c:tx>
                <c:rich>
                  <a:bodyPr/>
                  <a:lstStyle/>
                  <a:p>
                    <a:fld id="{03F4F8BF-DD99-46C7-877A-0900550B506E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63B3A891-7806-4B2B-B561-26C388DA1599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9B2-4FBD-A158-53563103EA4E}"/>
                </c:ext>
              </c:extLst>
            </c:dLbl>
            <c:dLbl>
              <c:idx val="3"/>
              <c:layout>
                <c:manualLayout>
                  <c:x val="8.3990284796489987E-3"/>
                  <c:y val="-1.5394196008517803E-2"/>
                </c:manualLayout>
              </c:layout>
              <c:tx>
                <c:rich>
                  <a:bodyPr/>
                  <a:lstStyle/>
                  <a:p>
                    <a:fld id="{FC715BA6-D714-49AA-8D13-7BC5A9A11D16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4BC1595E-1B2F-4C6A-BDC5-B11EF87B1145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9B2-4FBD-A158-53563103EA4E}"/>
                </c:ext>
              </c:extLst>
            </c:dLbl>
            <c:dLbl>
              <c:idx val="4"/>
              <c:layout>
                <c:manualLayout>
                  <c:x val="-9.3378775414267243E-3"/>
                  <c:y val="5.89152181449017E-2"/>
                </c:manualLayout>
              </c:layout>
              <c:tx>
                <c:rich>
                  <a:bodyPr/>
                  <a:lstStyle/>
                  <a:p>
                    <a:fld id="{9318188C-FC76-4866-A8D3-206D7D875959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2AD25CA5-8798-4EFD-A708-10EE48A89D22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9B2-4FBD-A158-53563103EA4E}"/>
                </c:ext>
              </c:extLst>
            </c:dLbl>
            <c:dLbl>
              <c:idx val="5"/>
              <c:layout>
                <c:manualLayout>
                  <c:x val="-4.396584009088416E-2"/>
                  <c:y val="6.85215173575000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9B2-4FBD-A158-53563103EA4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9788ADD-B040-4590-9AB6-995BD846D1B8}" type="CATEGORYNAME">
                      <a:rPr lang="en-US"/>
                      <a:pPr/>
                      <a:t>[NÁZOV KATEGÓRIE]</a:t>
                    </a:fld>
                    <a:r>
                      <a:rPr lang="en-US" baseline="0"/>
                      <a:t>
</a:t>
                    </a:r>
                    <a:fld id="{82F9C917-EB0B-4ACC-9317-11A51291261D}" type="PERCENTAGE">
                      <a:rPr lang="en-US" baseline="0"/>
                      <a:pPr/>
                      <a:t>[PERCENTO]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99B2-4FBD-A158-53563103EA4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Hárok1!$H$21:$H$28</c:f>
              <c:strCache>
                <c:ptCount val="8"/>
                <c:pt idx="0">
                  <c:v>Bežná údržba</c:v>
                </c:pt>
                <c:pt idx="1">
                  <c:v>Zimná údržba</c:v>
                </c:pt>
                <c:pt idx="2">
                  <c:v>Opravy vozoviek a mostov</c:v>
                </c:pt>
                <c:pt idx="3">
                  <c:v>Dopravné značenia</c:v>
                </c:pt>
                <c:pt idx="4">
                  <c:v>Mimoriadne udalosti</c:v>
                </c:pt>
                <c:pt idx="5">
                  <c:v>Investičné akcie</c:v>
                </c:pt>
                <c:pt idx="6">
                  <c:v>Predaj materiálu</c:v>
                </c:pt>
                <c:pt idx="7">
                  <c:v>Ostatné tržby</c:v>
                </c:pt>
              </c:strCache>
            </c:strRef>
          </c:cat>
          <c:val>
            <c:numRef>
              <c:f>Hárok1!$I$21:$I$28</c:f>
              <c:numCache>
                <c:formatCode>#,##0</c:formatCode>
                <c:ptCount val="8"/>
                <c:pt idx="0">
                  <c:v>715000</c:v>
                </c:pt>
                <c:pt idx="1">
                  <c:v>725000</c:v>
                </c:pt>
                <c:pt idx="2">
                  <c:v>1150000</c:v>
                </c:pt>
                <c:pt idx="3">
                  <c:v>415000</c:v>
                </c:pt>
                <c:pt idx="4">
                  <c:v>112250</c:v>
                </c:pt>
                <c:pt idx="5">
                  <c:v>5000000</c:v>
                </c:pt>
                <c:pt idx="6">
                  <c:v>90000</c:v>
                </c:pt>
                <c:pt idx="7">
                  <c:v>55000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9B2-4FBD-A158-53563103E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tx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sk-S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C97-4829-9BF3-3394686AD1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C97-4829-9BF3-3394686AD1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C97-4829-9BF3-3394686AD1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C97-4829-9BF3-3394686AD13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C97-4829-9BF3-3394686AD13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C97-4829-9BF3-3394686AD13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C97-4829-9BF3-3394686AD136}"/>
              </c:ext>
            </c:extLst>
          </c:dPt>
          <c:dLbls>
            <c:dLbl>
              <c:idx val="1"/>
              <c:layout>
                <c:manualLayout>
                  <c:x val="0.19216037104833777"/>
                  <c:y val="3.07763223645247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97-4829-9BF3-3394686AD136}"/>
                </c:ext>
              </c:extLst>
            </c:dLbl>
            <c:dLbl>
              <c:idx val="2"/>
              <c:layout>
                <c:manualLayout>
                  <c:x val="8.6797665217220987E-2"/>
                  <c:y val="-0.132080919130391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97-4829-9BF3-3394686AD136}"/>
                </c:ext>
              </c:extLst>
            </c:dLbl>
            <c:dLbl>
              <c:idx val="3"/>
              <c:layout>
                <c:manualLayout>
                  <c:x val="-9.5761753857228876E-2"/>
                  <c:y val="0.1909933002665087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97-4829-9BF3-3394686AD136}"/>
                </c:ext>
              </c:extLst>
            </c:dLbl>
            <c:dLbl>
              <c:idx val="4"/>
              <c:layout>
                <c:manualLayout>
                  <c:x val="-0.26387714968464765"/>
                  <c:y val="2.90424899717723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97-4829-9BF3-3394686AD136}"/>
                </c:ext>
              </c:extLst>
            </c:dLbl>
            <c:dLbl>
              <c:idx val="5"/>
              <c:layout>
                <c:manualLayout>
                  <c:x val="-0.34011308887614489"/>
                  <c:y val="0.1110959130700325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97-4829-9BF3-3394686AD136}"/>
                </c:ext>
              </c:extLst>
            </c:dLbl>
            <c:dLbl>
              <c:idx val="6"/>
              <c:numFmt formatCode="0.0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k-SK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AC97-4829-9BF3-3394686AD13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Hárok1!$C$35:$C$41</c:f>
              <c:strCache>
                <c:ptCount val="7"/>
                <c:pt idx="0">
                  <c:v>Materiál:</c:v>
                </c:pt>
                <c:pt idx="1">
                  <c:v>Opravy a údržba</c:v>
                </c:pt>
                <c:pt idx="2">
                  <c:v>Služby</c:v>
                </c:pt>
                <c:pt idx="3">
                  <c:v>Osobné náklady</c:v>
                </c:pt>
                <c:pt idx="4">
                  <c:v>Dane a poplatky</c:v>
                </c:pt>
                <c:pt idx="5">
                  <c:v>Ostatné prevádzkové náklady</c:v>
                </c:pt>
                <c:pt idx="6">
                  <c:v>Finančné náklady</c:v>
                </c:pt>
              </c:strCache>
            </c:strRef>
          </c:cat>
          <c:val>
            <c:numRef>
              <c:f>Hárok1!$D$35:$D$41</c:f>
              <c:numCache>
                <c:formatCode>#,##0</c:formatCode>
                <c:ptCount val="7"/>
                <c:pt idx="0">
                  <c:v>368756</c:v>
                </c:pt>
                <c:pt idx="1">
                  <c:v>200000</c:v>
                </c:pt>
                <c:pt idx="2">
                  <c:v>5134257</c:v>
                </c:pt>
                <c:pt idx="3">
                  <c:v>2533279</c:v>
                </c:pt>
                <c:pt idx="4">
                  <c:v>12525</c:v>
                </c:pt>
                <c:pt idx="5">
                  <c:v>13074</c:v>
                </c:pt>
                <c:pt idx="6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97-4829-9BF3-3394686AD1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tx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sk-SK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5C2CBD-79E1-4B84-9E19-3EB235BAC5CE}" type="datetimeFigureOut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7C66C4-6E0E-4DC4-9929-6D11EC174DB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3FE63C-07ED-46DC-B967-08CF330292E4}" type="datetimeFigureOut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/>
              <a:t>Kliknite sem a upravte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FB256E-D566-4BEC-AD82-96C89CFABFC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69487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1D343-E69A-4E3E-94DA-13FD3C6DE757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AB027-1674-44D1-9735-107572BB89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5EC8A-D7FF-4963-BD69-8939D76B8405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D0F4-F729-4469-9052-B016FA9DA06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C072C-7624-41D4-AEA6-F0AFC42B3285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16119-F5B3-4487-9C53-46629EC31F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ECDE0-051D-4251-8137-2AFD64E6D3DB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38C44-8AAB-49EF-8283-C49F5DDBAE0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A41F2-CF94-464E-AE1E-619F9B23D703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1E98B-5DC3-44E4-BDA3-3BD4AF6AF1E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AD141-FD83-4825-8183-4406EE5FE9A8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6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16F8-CCEC-4985-8829-39DA3AAEFCB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4F7-AD56-4FDE-AB3F-927C308A417F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8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1B076-3B2B-471B-9ECC-FE31B6B9C5A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3656A-129D-49BC-8B41-3EBC4CD6B52D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4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91975-7FE1-4317-B9BB-DF7CA518EBD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E6534-D480-4487-A824-927CF532D0FD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3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FDA09-21F1-41BB-9753-A4E616D3845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86841-DA8E-4500-BFAE-F4444620E378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6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2E235-6A86-4B9A-BAE3-58B8522915E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2571F-EAB5-480C-965C-DA47716CCBF3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6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5674-CA46-41FA-A630-7063B34A9B2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objekt pre nadpis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1027" name="Zástupný tex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DDDE15-097C-4FB5-B6B5-90EE9FD75261}" type="datetime1">
              <a:rPr lang="sk-SK"/>
              <a:pPr>
                <a:defRPr/>
              </a:pPr>
              <a:t>10. 3. 2021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9F64FE-7E40-4D21-8CF8-F083F299431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3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package" Target="../embeddings/Microsoft_Excel_Worksheet5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3" name="Nadpis 1"/>
          <p:cNvSpPr>
            <a:spLocks noGrp="1"/>
          </p:cNvSpPr>
          <p:nvPr>
            <p:ph type="ctrTitle"/>
          </p:nvPr>
        </p:nvSpPr>
        <p:spPr>
          <a:xfrm>
            <a:off x="499697" y="3915432"/>
            <a:ext cx="11192606" cy="1620000"/>
          </a:xfrm>
        </p:spPr>
        <p:txBody>
          <a:bodyPr anchor="ctr"/>
          <a:lstStyle/>
          <a:p>
            <a:pPr eaLnBrk="1" hangingPunct="1"/>
            <a:r>
              <a:rPr lang="sk-SK" sz="5000" b="1" dirty="0"/>
              <a:t>FINANČNO EKONOMICKÝ ÚSEK</a:t>
            </a:r>
          </a:p>
        </p:txBody>
      </p:sp>
      <p:sp>
        <p:nvSpPr>
          <p:cNvPr id="15364" name="Podnadpis 2"/>
          <p:cNvSpPr>
            <a:spLocks noGrp="1"/>
          </p:cNvSpPr>
          <p:nvPr>
            <p:ph type="subTitle" idx="1"/>
          </p:nvPr>
        </p:nvSpPr>
        <p:spPr>
          <a:xfrm>
            <a:off x="696000" y="5554120"/>
            <a:ext cx="10800000" cy="557213"/>
          </a:xfrm>
        </p:spPr>
        <p:txBody>
          <a:bodyPr anchor="ctr"/>
          <a:lstStyle/>
          <a:p>
            <a:pPr eaLnBrk="1" hangingPunct="1"/>
            <a:r>
              <a:rPr lang="sk-SK" dirty="0"/>
              <a:t>neobsadená pozícia </a:t>
            </a:r>
          </a:p>
        </p:txBody>
      </p:sp>
      <p:pic>
        <p:nvPicPr>
          <p:cNvPr id="15365" name="Obrázok 5" descr="Obrázok, na ktorom je text&#10;&#10;Automaticky generovaný popis"/>
          <p:cNvPicPr>
            <a:picLocks noChangeAspect="1"/>
          </p:cNvPicPr>
          <p:nvPr/>
        </p:nvPicPr>
        <p:blipFill>
          <a:blip r:embed="rId2"/>
          <a:srcRect t="1408" b="5193"/>
          <a:stretch>
            <a:fillRect/>
          </a:stretch>
        </p:blipFill>
        <p:spPr bwMode="auto">
          <a:xfrm>
            <a:off x="0" y="0"/>
            <a:ext cx="12192000" cy="390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76438" cy="1325563"/>
          </a:xfrm>
        </p:spPr>
        <p:txBody>
          <a:bodyPr/>
          <a:lstStyle/>
          <a:p>
            <a:pPr algn="ctr"/>
            <a:r>
              <a:rPr lang="sk-SK" sz="4000" b="1" dirty="0"/>
              <a:t>Čo chceme dosiahnuť nastavením podnikateľského a finančného plánu (</a:t>
            </a:r>
            <a:r>
              <a:rPr lang="sk-SK" sz="4000" b="1" dirty="0" err="1"/>
              <a:t>PaF</a:t>
            </a:r>
            <a:r>
              <a:rPr lang="sk-SK" sz="4000" b="1" dirty="0"/>
              <a:t>)?</a:t>
            </a:r>
          </a:p>
        </p:txBody>
      </p:sp>
      <p:sp>
        <p:nvSpPr>
          <p:cNvPr id="3" name="Obdĺžnik 2"/>
          <p:cNvSpPr/>
          <p:nvPr/>
        </p:nvSpPr>
        <p:spPr>
          <a:xfrm>
            <a:off x="2138483" y="1683913"/>
            <a:ext cx="76278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>
                <a:latin typeface="+mj-lt"/>
              </a:rPr>
              <a:t>Transparentné účtovníctvo a výkazníctvo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>
                <a:latin typeface="+mj-lt"/>
              </a:rPr>
              <a:t>Nastavenie pravidelného </a:t>
            </a:r>
            <a:r>
              <a:rPr lang="sk-SK" dirty="0" err="1">
                <a:latin typeface="+mj-lt"/>
              </a:rPr>
              <a:t>reportingu</a:t>
            </a:r>
            <a:r>
              <a:rPr lang="sk-SK" dirty="0">
                <a:latin typeface="+mj-lt"/>
              </a:rPr>
              <a:t> a </a:t>
            </a:r>
            <a:r>
              <a:rPr lang="sk-SK" dirty="0" err="1">
                <a:latin typeface="+mj-lt"/>
              </a:rPr>
              <a:t>forecastu</a:t>
            </a:r>
            <a:r>
              <a:rPr lang="sk-SK" dirty="0">
                <a:latin typeface="+mj-lt"/>
              </a:rPr>
              <a:t> na kvartálnej báze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 err="1">
                <a:latin typeface="+mj-lt"/>
              </a:rPr>
              <a:t>Reporting</a:t>
            </a:r>
            <a:r>
              <a:rPr lang="sk-SK" dirty="0">
                <a:latin typeface="+mj-lt"/>
              </a:rPr>
              <a:t> plánovaných OPEX a CAPEX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>
                <a:latin typeface="+mj-lt"/>
              </a:rPr>
              <a:t>Vykazovanie uskutočnených výkonov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dirty="0">
                <a:latin typeface="+mj-lt"/>
              </a:rPr>
              <a:t>Zameranie na EBIDTA-u vo vzťahu k BSK a ostatným zákazníkom</a:t>
            </a:r>
          </a:p>
        </p:txBody>
      </p:sp>
      <p:sp>
        <p:nvSpPr>
          <p:cNvPr id="10" name="Obdĺžnik 9"/>
          <p:cNvSpPr/>
          <p:nvPr/>
        </p:nvSpPr>
        <p:spPr>
          <a:xfrm>
            <a:off x="1134207" y="4580826"/>
            <a:ext cx="9859108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sk-SK" sz="2400" dirty="0">
                <a:solidFill>
                  <a:schemeClr val="bg1"/>
                </a:solidFill>
              </a:rPr>
              <a:t>Efektívnosť a hospodárnosť vynakladania finančných prostriedkov BSK</a:t>
            </a:r>
          </a:p>
        </p:txBody>
      </p:sp>
      <p:sp>
        <p:nvSpPr>
          <p:cNvPr id="5" name="Šípka nadol 4"/>
          <p:cNvSpPr/>
          <p:nvPr/>
        </p:nvSpPr>
        <p:spPr>
          <a:xfrm>
            <a:off x="5234348" y="3499505"/>
            <a:ext cx="719017" cy="734229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1134207" y="5231059"/>
            <a:ext cx="98591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400" dirty="0">
                <a:solidFill>
                  <a:schemeClr val="accent2"/>
                </a:solidFill>
              </a:rPr>
              <a:t>Cestárska spoločnosť na úrovni 21. storočia</a:t>
            </a:r>
          </a:p>
        </p:txBody>
      </p:sp>
    </p:spTree>
    <p:extLst>
      <p:ext uri="{BB962C8B-B14F-4D97-AF65-F5344CB8AC3E}">
        <p14:creationId xmlns:p14="http://schemas.microsoft.com/office/powerpoint/2010/main" val="51218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Podnikateľský a finančný plán RSC BSK 2021</a:t>
            </a:r>
            <a:endParaRPr lang="sk-SK" dirty="0"/>
          </a:p>
        </p:txBody>
      </p:sp>
      <p:cxnSp>
        <p:nvCxnSpPr>
          <p:cNvPr id="11" name="Rovná spojovacia šípka 10"/>
          <p:cNvCxnSpPr/>
          <p:nvPr/>
        </p:nvCxnSpPr>
        <p:spPr>
          <a:xfrm flipH="1">
            <a:off x="4941653" y="1494321"/>
            <a:ext cx="773723" cy="90609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adpis 1"/>
          <p:cNvSpPr txBox="1">
            <a:spLocks/>
          </p:cNvSpPr>
          <p:nvPr/>
        </p:nvSpPr>
        <p:spPr bwMode="auto">
          <a:xfrm>
            <a:off x="1693984" y="3108876"/>
            <a:ext cx="3651739" cy="128727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algn="ctr"/>
            <a:r>
              <a:rPr lang="sk-SK" sz="1800" b="1" dirty="0">
                <a:solidFill>
                  <a:schemeClr val="accent2"/>
                </a:solidFill>
              </a:rPr>
              <a:t>Plán strategických výdavkov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sk-SK" sz="1800" dirty="0"/>
              <a:t>plán rozvoja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sk-SK" sz="1800" dirty="0"/>
              <a:t>plán obnovy</a:t>
            </a:r>
          </a:p>
        </p:txBody>
      </p:sp>
      <p:sp>
        <p:nvSpPr>
          <p:cNvPr id="15" name="Nadpis 1"/>
          <p:cNvSpPr txBox="1">
            <a:spLocks/>
          </p:cNvSpPr>
          <p:nvPr/>
        </p:nvSpPr>
        <p:spPr bwMode="auto">
          <a:xfrm>
            <a:off x="6330462" y="3123010"/>
            <a:ext cx="3789484" cy="1287278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algn="ctr"/>
            <a:r>
              <a:rPr lang="sk-SK" sz="1800" b="1" dirty="0">
                <a:solidFill>
                  <a:srgbClr val="00B0F0"/>
                </a:solidFill>
              </a:rPr>
              <a:t>Ročný plán</a:t>
            </a:r>
            <a:r>
              <a:rPr lang="sk-SK" sz="1800" b="1" dirty="0">
                <a:solidFill>
                  <a:schemeClr val="accent2"/>
                </a:solidFill>
              </a:rPr>
              <a:t> </a:t>
            </a:r>
            <a:r>
              <a:rPr lang="sk-SK" sz="1800" b="1" dirty="0">
                <a:solidFill>
                  <a:srgbClr val="00B0F0"/>
                </a:solidFill>
              </a:rPr>
              <a:t>financií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800" dirty="0"/>
              <a:t>plán výnosov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800" dirty="0"/>
              <a:t>plán nákladov</a:t>
            </a:r>
          </a:p>
        </p:txBody>
      </p:sp>
      <p:cxnSp>
        <p:nvCxnSpPr>
          <p:cNvPr id="18" name="Rovná spojovacia šípka 17"/>
          <p:cNvCxnSpPr/>
          <p:nvPr/>
        </p:nvCxnSpPr>
        <p:spPr>
          <a:xfrm>
            <a:off x="6049354" y="1493686"/>
            <a:ext cx="806399" cy="90609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35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57676"/>
            <a:ext cx="10515600" cy="1325563"/>
          </a:xfrm>
        </p:spPr>
        <p:txBody>
          <a:bodyPr/>
          <a:lstStyle/>
          <a:p>
            <a:pPr algn="ctr"/>
            <a:r>
              <a:rPr lang="sk-SK" b="1" dirty="0">
                <a:solidFill>
                  <a:schemeClr val="accent2"/>
                </a:solidFill>
              </a:rPr>
              <a:t>Plán strategických výdavkov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CEB99F0C-1599-4B53-9FF7-5702357D6AAD}"/>
              </a:ext>
            </a:extLst>
          </p:cNvPr>
          <p:cNvSpPr txBox="1"/>
          <p:nvPr/>
        </p:nvSpPr>
        <p:spPr>
          <a:xfrm>
            <a:off x="6710875" y="2725480"/>
            <a:ext cx="5050302" cy="224676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opotrebenie vozového parku a mechanizmov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komplexná obnova zastaranej techniky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zníženie závislosti od externých dodávateľov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zníženie nákladov na opravy a údržbu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zníženie nákladov na prenájom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poskytovanie kvalitnejších a včasných služieb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zabezpečenie plnenia zákonných povinnosti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pravidelné revízie a servis - predĺženie technickej životnosti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možnosť čerpať úver na obnovu techniky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odpočet DPH pri nákupe strojov do majetku spoločnosti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61959" y="1645592"/>
            <a:ext cx="2859259" cy="569167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/>
              <a:t>Plán obnovy</a:t>
            </a:r>
          </a:p>
        </p:txBody>
      </p:sp>
      <p:sp>
        <p:nvSpPr>
          <p:cNvPr id="12" name="Rounded Rectangle 9"/>
          <p:cNvSpPr/>
          <p:nvPr/>
        </p:nvSpPr>
        <p:spPr>
          <a:xfrm>
            <a:off x="1070317" y="1623559"/>
            <a:ext cx="3193952" cy="569167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/>
              <a:t>Plán rozvoja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CEB99F0C-1599-4B53-9FF7-5702357D6AAD}"/>
              </a:ext>
            </a:extLst>
          </p:cNvPr>
          <p:cNvSpPr txBox="1"/>
          <p:nvPr/>
        </p:nvSpPr>
        <p:spPr>
          <a:xfrm>
            <a:off x="539261" y="2734519"/>
            <a:ext cx="5342793" cy="224676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opravy a rekonštrukcie ciest a mostov vo vlastnej réžii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využitie fondu pracovného času zamestnancov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využitie voľných kapacít strojov a zariadení zo zimnej údržby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zvýšenie produktivity práce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zvýšenie kvality opráv a rekonštrukcií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zníženie výdavkov na rekonštrukcie a následné opravy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predĺženie technickej životnosti ciest a mostov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zvýšenie konkurencieschopnosti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poskytovanie služieb pre tretie subjekty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ln w="0"/>
                <a:latin typeface="+mj-lt"/>
              </a:rPr>
              <a:t>odpočet DPH pri nákupe strojov a zariadení</a:t>
            </a:r>
          </a:p>
        </p:txBody>
      </p:sp>
      <p:sp>
        <p:nvSpPr>
          <p:cNvPr id="3" name="Obojsmerná vodorovná šípka 2"/>
          <p:cNvSpPr/>
          <p:nvPr/>
        </p:nvSpPr>
        <p:spPr>
          <a:xfrm>
            <a:off x="5184530" y="1613127"/>
            <a:ext cx="1957168" cy="563984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8" name="Rovná spojovacia šípka 7"/>
          <p:cNvCxnSpPr/>
          <p:nvPr/>
        </p:nvCxnSpPr>
        <p:spPr>
          <a:xfrm>
            <a:off x="2611315" y="2277208"/>
            <a:ext cx="0" cy="33410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ovacia šípka 18"/>
          <p:cNvCxnSpPr/>
          <p:nvPr/>
        </p:nvCxnSpPr>
        <p:spPr>
          <a:xfrm>
            <a:off x="9621715" y="2283070"/>
            <a:ext cx="0" cy="33410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59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4000" b="1" dirty="0">
                <a:solidFill>
                  <a:schemeClr val="accent2"/>
                </a:solidFill>
              </a:rPr>
              <a:t>Plán strategických výdavkov </a:t>
            </a:r>
            <a:r>
              <a:rPr lang="sk-SK" sz="2800" dirty="0"/>
              <a:t>od roku 2021 ďalej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183139"/>
              </p:ext>
            </p:extLst>
          </p:nvPr>
        </p:nvGraphicFramePr>
        <p:xfrm>
          <a:off x="1330325" y="2039938"/>
          <a:ext cx="3352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3" imgW="3352800" imgH="1752600" progId="Excel.Sheet.12">
                  <p:embed/>
                </p:oleObj>
              </mc:Choice>
              <mc:Fallback>
                <p:oleObj name="Hárok" r:id="rId3" imgW="3352800" imgH="17526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0325" y="2039938"/>
                        <a:ext cx="3352800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142544"/>
              </p:ext>
            </p:extLst>
          </p:nvPr>
        </p:nvGraphicFramePr>
        <p:xfrm>
          <a:off x="6604000" y="2033588"/>
          <a:ext cx="34194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5" imgW="3419475" imgH="1752600" progId="Excel.Sheet.12">
                  <p:embed/>
                </p:oleObj>
              </mc:Choice>
              <mc:Fallback>
                <p:oleObj name="Hárok" r:id="rId5" imgW="3419475" imgH="17526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04000" y="2033588"/>
                        <a:ext cx="3419475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2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sk-SK" sz="2800" b="1" dirty="0"/>
              <a:t>Informácia o výdavkoch na strojné vybavenie v ostatných krajoch v posledných troch rokoch</a:t>
            </a:r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994234"/>
              </p:ext>
            </p:extLst>
          </p:nvPr>
        </p:nvGraphicFramePr>
        <p:xfrm>
          <a:off x="1353906" y="2001406"/>
          <a:ext cx="9206144" cy="3076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3" imgW="7220160" imgH="1466619" progId="Excel.Sheet.8">
                  <p:embed/>
                </p:oleObj>
              </mc:Choice>
              <mc:Fallback>
                <p:oleObj name="Hárok" r:id="rId3" imgW="7220160" imgH="1466619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3906" y="2001406"/>
                        <a:ext cx="9206144" cy="30766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150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Zástupný objekt pre obsah 10" descr="Obrázok, na ktorom je text&#10;&#10;Automaticky generovaný popis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57676"/>
            <a:ext cx="10515600" cy="1325563"/>
          </a:xfrm>
        </p:spPr>
        <p:txBody>
          <a:bodyPr/>
          <a:lstStyle/>
          <a:p>
            <a:pPr algn="ctr"/>
            <a:r>
              <a:rPr lang="sk-SK" b="1" dirty="0">
                <a:solidFill>
                  <a:srgbClr val="00B0F0"/>
                </a:solidFill>
              </a:rPr>
              <a:t>Ročný plán financií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CEB99F0C-1599-4B53-9FF7-5702357D6AAD}"/>
              </a:ext>
            </a:extLst>
          </p:cNvPr>
          <p:cNvSpPr txBox="1"/>
          <p:nvPr/>
        </p:nvSpPr>
        <p:spPr>
          <a:xfrm>
            <a:off x="3319974" y="2726984"/>
            <a:ext cx="5686279" cy="181588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ročný plán financií je úzko naviazaný na rozpočet BSK z dôvodu úlohy RSC dosiahnuť pozitívnu nulu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plán je zameraný na elimináciu prác a služieb nakúpených od externých dodávateľov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zvýšenie počtu zamestnancov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poskytovanie kvalitných služieb v oblasti letnej a zimnej údržby pre tretie osoby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zrýchlenie procesov pri rekonštrukcií ciest</a:t>
            </a:r>
          </a:p>
        </p:txBody>
      </p:sp>
      <p:sp>
        <p:nvSpPr>
          <p:cNvPr id="11" name="Rounded Rectangle 9"/>
          <p:cNvSpPr/>
          <p:nvPr/>
        </p:nvSpPr>
        <p:spPr>
          <a:xfrm>
            <a:off x="1070317" y="1623559"/>
            <a:ext cx="3193952" cy="569167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Plán výnosov</a:t>
            </a:r>
          </a:p>
        </p:txBody>
      </p:sp>
      <p:sp>
        <p:nvSpPr>
          <p:cNvPr id="14" name="Rounded Rectangle 9"/>
          <p:cNvSpPr/>
          <p:nvPr/>
        </p:nvSpPr>
        <p:spPr>
          <a:xfrm>
            <a:off x="7939455" y="1645592"/>
            <a:ext cx="2981764" cy="569167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Plán nákladov</a:t>
            </a:r>
          </a:p>
        </p:txBody>
      </p:sp>
      <p:sp>
        <p:nvSpPr>
          <p:cNvPr id="15" name="Obojsmerná vodorovná šípka 14"/>
          <p:cNvSpPr/>
          <p:nvPr/>
        </p:nvSpPr>
        <p:spPr>
          <a:xfrm>
            <a:off x="5184530" y="1613127"/>
            <a:ext cx="1957168" cy="563984"/>
          </a:xfrm>
          <a:prstGeom prst="left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568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 idx="4294967295"/>
          </p:nvPr>
        </p:nvSpPr>
        <p:spPr>
          <a:xfrm>
            <a:off x="925748" y="365126"/>
            <a:ext cx="10515600" cy="104652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sk-SK" b="1" dirty="0">
                <a:solidFill>
                  <a:srgbClr val="00CCFF"/>
                </a:solidFill>
              </a:rPr>
              <a:t>Plán výnosov </a:t>
            </a:r>
            <a:r>
              <a:rPr lang="sk-SK" sz="2800" dirty="0"/>
              <a:t>04-12/2021</a:t>
            </a:r>
            <a:endParaRPr lang="sk-SK" b="1" dirty="0"/>
          </a:p>
        </p:txBody>
      </p:sp>
      <p:pic>
        <p:nvPicPr>
          <p:cNvPr id="18434" name="Zástupný objekt pre obsah 10" descr="Obrázok, na ktorom je text&#10;&#10;Automaticky generovaný popis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BlokTextu 7">
            <a:extLst>
              <a:ext uri="{FF2B5EF4-FFF2-40B4-BE49-F238E27FC236}">
                <a16:creationId xmlns:a16="http://schemas.microsoft.com/office/drawing/2014/main" id="{CEB99F0C-1599-4B53-9FF7-5702357D6AAD}"/>
              </a:ext>
            </a:extLst>
          </p:cNvPr>
          <p:cNvSpPr txBox="1"/>
          <p:nvPr/>
        </p:nvSpPr>
        <p:spPr>
          <a:xfrm>
            <a:off x="838200" y="1421893"/>
            <a:ext cx="11023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Regionálna správa ciest Bratislavského samosprávneho kraja, </a:t>
            </a:r>
            <a:r>
              <a:rPr lang="sk-SK" sz="1400" dirty="0" err="1"/>
              <a:t>a.s</a:t>
            </a:r>
            <a:r>
              <a:rPr lang="sk-SK" sz="1400" dirty="0"/>
              <a:t>. pripravuje </a:t>
            </a:r>
            <a:r>
              <a:rPr lang="sk-SK" sz="1400" dirty="0" err="1"/>
              <a:t>PaF</a:t>
            </a:r>
            <a:r>
              <a:rPr lang="sk-SK" sz="1400" dirty="0"/>
              <a:t> na rok 2021. </a:t>
            </a:r>
            <a:r>
              <a:rPr lang="sk-SK" sz="1400" dirty="0" err="1"/>
              <a:t>PaF</a:t>
            </a:r>
            <a:r>
              <a:rPr lang="sk-SK" sz="1400" dirty="0"/>
              <a:t> je v súlade so schváleným rozpočtom Bratislavského samosprávneho kraja v Programe: Komunikácie </a:t>
            </a:r>
          </a:p>
          <a:p>
            <a:endParaRPr lang="sk-SK" sz="1400" dirty="0">
              <a:latin typeface="+mj-lt"/>
            </a:endParaRPr>
          </a:p>
        </p:txBody>
      </p:sp>
      <p:graphicFrame>
        <p:nvGraphicFramePr>
          <p:cNvPr id="17" name="Graf 16"/>
          <p:cNvGraphicFramePr>
            <a:graphicFrameLocks/>
          </p:cNvGraphicFramePr>
          <p:nvPr/>
        </p:nvGraphicFramePr>
        <p:xfrm>
          <a:off x="5377151" y="2101848"/>
          <a:ext cx="6019719" cy="3272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Obdĺžnik 19"/>
          <p:cNvSpPr/>
          <p:nvPr/>
        </p:nvSpPr>
        <p:spPr>
          <a:xfrm>
            <a:off x="1846653" y="6252131"/>
            <a:ext cx="8965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chemeClr val="bg1"/>
                </a:solidFill>
                <a:latin typeface="+mj-lt"/>
              </a:rPr>
              <a:t>Výnosy</a:t>
            </a:r>
          </a:p>
        </p:txBody>
      </p:sp>
      <p:graphicFrame>
        <p:nvGraphicFramePr>
          <p:cNvPr id="7" name="Objekt 6"/>
          <p:cNvGraphicFramePr>
            <a:graphicFrameLocks/>
          </p:cNvGraphicFramePr>
          <p:nvPr/>
        </p:nvGraphicFramePr>
        <p:xfrm>
          <a:off x="925200" y="1923498"/>
          <a:ext cx="4359600" cy="25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4" imgW="5219873" imgH="2981154" progId="Excel.Sheet.12">
                  <p:embed/>
                </p:oleObj>
              </mc:Choice>
              <mc:Fallback>
                <p:oleObj name="Hárok" r:id="rId4" imgW="5219873" imgH="2981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5200" y="1923498"/>
                        <a:ext cx="4359600" cy="25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dĺžnik 8">
            <a:extLst>
              <a:ext uri="{FF2B5EF4-FFF2-40B4-BE49-F238E27FC236}">
                <a16:creationId xmlns:a16="http://schemas.microsoft.com/office/drawing/2014/main" id="{82C67DA1-1EB7-4F69-BCB4-A4A905DF258D}"/>
              </a:ext>
            </a:extLst>
          </p:cNvPr>
          <p:cNvSpPr/>
          <p:nvPr/>
        </p:nvSpPr>
        <p:spPr>
          <a:xfrm>
            <a:off x="1133060" y="4514401"/>
            <a:ext cx="3925957" cy="860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k-SK" sz="1600" dirty="0" err="1">
                <a:solidFill>
                  <a:schemeClr val="tx1"/>
                </a:solidFill>
              </a:rPr>
              <a:t>template</a:t>
            </a:r>
            <a:r>
              <a:rPr lang="sk-SK" sz="1600" dirty="0">
                <a:solidFill>
                  <a:schemeClr val="tx1"/>
                </a:solidFill>
              </a:rPr>
              <a:t> </a:t>
            </a:r>
            <a:r>
              <a:rPr lang="sk-SK" sz="1600" dirty="0" err="1">
                <a:solidFill>
                  <a:schemeClr val="tx1"/>
                </a:solidFill>
              </a:rPr>
              <a:t>PaF</a:t>
            </a:r>
            <a:r>
              <a:rPr lang="sk-SK" sz="1600" dirty="0">
                <a:solidFill>
                  <a:schemeClr val="tx1"/>
                </a:solidFill>
              </a:rPr>
              <a:t> 2021</a:t>
            </a:r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88274A65-BD0A-42C4-B9D6-3C408CE9B9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38572"/>
              </p:ext>
            </p:extLst>
          </p:nvPr>
        </p:nvGraphicFramePr>
        <p:xfrm>
          <a:off x="1239520" y="4742261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6" imgW="914400" imgH="806400" progId="Excel.Sheet.8">
                  <p:embed/>
                </p:oleObj>
              </mc:Choice>
              <mc:Fallback>
                <p:oleObj name="Worksheet" showAsIcon="1" r:id="rId6" imgW="914400" imgH="80640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39520" y="4742261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05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 idx="4294967295"/>
          </p:nvPr>
        </p:nvSpPr>
        <p:spPr>
          <a:xfrm>
            <a:off x="925200" y="365126"/>
            <a:ext cx="10515600" cy="10476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sk-SK" b="1" dirty="0">
                <a:solidFill>
                  <a:srgbClr val="00CCFF"/>
                </a:solidFill>
              </a:rPr>
              <a:t>Plán nákladov </a:t>
            </a:r>
            <a:r>
              <a:rPr lang="sk-SK" sz="2800" dirty="0"/>
              <a:t>04-12/2021</a:t>
            </a:r>
            <a:endParaRPr lang="sk-SK" b="1" dirty="0"/>
          </a:p>
        </p:txBody>
      </p:sp>
      <p:pic>
        <p:nvPicPr>
          <p:cNvPr id="19458" name="Zástupný objekt pre obsah 10" descr="Obrázok, na ktorom je text&#10;&#10;Automaticky generovaný popis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766300" y="6078538"/>
            <a:ext cx="1587500" cy="542925"/>
          </a:xfrm>
        </p:spPr>
      </p:pic>
      <p:cxnSp>
        <p:nvCxnSpPr>
          <p:cNvPr id="13" name="Priama spojnica 12"/>
          <p:cNvCxnSpPr>
            <a:cxnSpLocks/>
          </p:cNvCxnSpPr>
          <p:nvPr/>
        </p:nvCxnSpPr>
        <p:spPr>
          <a:xfrm>
            <a:off x="838200" y="5894388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9" name="Graf 8"/>
          <p:cNvGraphicFramePr>
            <a:graphicFrameLocks/>
          </p:cNvGraphicFramePr>
          <p:nvPr/>
        </p:nvGraphicFramePr>
        <p:xfrm>
          <a:off x="5378400" y="2102400"/>
          <a:ext cx="6019200" cy="327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Obdĺžnik 1"/>
          <p:cNvSpPr/>
          <p:nvPr/>
        </p:nvSpPr>
        <p:spPr>
          <a:xfrm>
            <a:off x="1133060" y="4514401"/>
            <a:ext cx="3925957" cy="860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k-SK" sz="1600" b="1" dirty="0">
                <a:solidFill>
                  <a:schemeClr val="tx1"/>
                </a:solidFill>
              </a:rPr>
              <a:t>viď podklady z účtovníctva RCB 2017-2020</a:t>
            </a:r>
          </a:p>
        </p:txBody>
      </p:sp>
      <p:graphicFrame>
        <p:nvGraphicFramePr>
          <p:cNvPr id="10" name="Objekt 9"/>
          <p:cNvGraphicFramePr>
            <a:graphicFrameLocks/>
          </p:cNvGraphicFramePr>
          <p:nvPr/>
        </p:nvGraphicFramePr>
        <p:xfrm>
          <a:off x="925200" y="1922400"/>
          <a:ext cx="4359600" cy="25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árok" r:id="rId4" imgW="5219873" imgH="2971905" progId="Excel.Sheet.12">
                  <p:embed/>
                </p:oleObj>
              </mc:Choice>
              <mc:Fallback>
                <p:oleObj name="Hárok" r:id="rId4" imgW="5219873" imgH="29719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5200" y="1922400"/>
                        <a:ext cx="4359600" cy="25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332178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5FEC9D18D8D249A7928735BB81A790" ma:contentTypeVersion="11" ma:contentTypeDescription="Umožňuje vytvoriť nový dokument." ma:contentTypeScope="" ma:versionID="df27d3e9846a1e42e87ebeb55ab37a3c">
  <xsd:schema xmlns:xsd="http://www.w3.org/2001/XMLSchema" xmlns:xs="http://www.w3.org/2001/XMLSchema" xmlns:p="http://schemas.microsoft.com/office/2006/metadata/properties" xmlns:ns2="0014d50b-6f30-4926-8a1c-6def29c85054" xmlns:ns3="d2b3a78c-f50d-4d33-bb34-bf1e0d9854f1" targetNamespace="http://schemas.microsoft.com/office/2006/metadata/properties" ma:root="true" ma:fieldsID="8d1a490a88f3225267e6cf9a8f4d5b18" ns2:_="" ns3:_="">
    <xsd:import namespace="0014d50b-6f30-4926-8a1c-6def29c85054"/>
    <xsd:import namespace="d2b3a78c-f50d-4d33-bb34-bf1e0d9854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14d50b-6f30-4926-8a1c-6def29c850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entifikátora dokumentu" ma:description="Hodnota identifikátora dokumentu priradená k tejto položke." ma:internalName="_dlc_DocId" ma:readOnly="true">
      <xsd:simpleType>
        <xsd:restriction base="dms:Text"/>
      </xsd:simpleType>
    </xsd:element>
    <xsd:element name="_dlc_DocIdUrl" ma:index="9" nillable="true" ma:displayName="Identifikátor dokumentu" ma:description="Trvalé prepojenie na tento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3a78c-f50d-4d33-bb34-bf1e0d9854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014d50b-6f30-4926-8a1c-6def29c85054">XMSUKZJ42ZE7-844373114-9746</_dlc_DocId>
    <_dlc_DocIdUrl xmlns="0014d50b-6f30-4926-8a1c-6def29c85054">
      <Url>https://vucba.sharepoint.com/sites/Dokumenty/KP/oorg/_layouts/15/DocIdRedir.aspx?ID=XMSUKZJ42ZE7-844373114-9746</Url>
      <Description>XMSUKZJ42ZE7-844373114-9746</Description>
    </_dlc_DocIdUrl>
  </documentManagement>
</p:properties>
</file>

<file path=customXml/itemProps1.xml><?xml version="1.0" encoding="utf-8"?>
<ds:datastoreItem xmlns:ds="http://schemas.openxmlformats.org/officeDocument/2006/customXml" ds:itemID="{A01D6EE7-320B-4E23-907C-13245FB2C4AE}"/>
</file>

<file path=customXml/itemProps2.xml><?xml version="1.0" encoding="utf-8"?>
<ds:datastoreItem xmlns:ds="http://schemas.openxmlformats.org/officeDocument/2006/customXml" ds:itemID="{7CBF73EB-33FD-4125-ACC2-AB97A5E09474}"/>
</file>

<file path=customXml/itemProps3.xml><?xml version="1.0" encoding="utf-8"?>
<ds:datastoreItem xmlns:ds="http://schemas.openxmlformats.org/officeDocument/2006/customXml" ds:itemID="{17CE02EB-FE3A-4985-BDC1-CF86AA76C86B}"/>
</file>

<file path=customXml/itemProps4.xml><?xml version="1.0" encoding="utf-8"?>
<ds:datastoreItem xmlns:ds="http://schemas.openxmlformats.org/officeDocument/2006/customXml" ds:itemID="{A06A3B45-516D-4056-8A55-64A73A62E54B}"/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362</Words>
  <Application>Microsoft Office PowerPoint</Application>
  <PresentationFormat>Širokouhlá</PresentationFormat>
  <Paragraphs>69</Paragraphs>
  <Slides>9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snímok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Motív balíka Office</vt:lpstr>
      <vt:lpstr>Hárok</vt:lpstr>
      <vt:lpstr>Worksheet</vt:lpstr>
      <vt:lpstr>FINANČNO EKONOMICKÝ ÚSEK</vt:lpstr>
      <vt:lpstr>Čo chceme dosiahnuť nastavením podnikateľského a finančného plánu (PaF)?</vt:lpstr>
      <vt:lpstr>Podnikateľský a finančný plán RSC BSK 2021</vt:lpstr>
      <vt:lpstr>Plán strategických výdavkov</vt:lpstr>
      <vt:lpstr>Plán strategických výdavkov od roku 2021 ďalej</vt:lpstr>
      <vt:lpstr>Informácia o výdavkoch na strojné vybavenie v ostatných krajoch v posledných troch rokoch</vt:lpstr>
      <vt:lpstr>Ročný plán financií</vt:lpstr>
      <vt:lpstr>Plán výnosov 04-12/2021</vt:lpstr>
      <vt:lpstr>Plán nákladov 04-12/2021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Sabina Jonaskova</dc:creator>
  <cp:lastModifiedBy>Martin Dusanic</cp:lastModifiedBy>
  <cp:revision>86</cp:revision>
  <dcterms:created xsi:type="dcterms:W3CDTF">2021-02-22T11:11:27Z</dcterms:created>
  <dcterms:modified xsi:type="dcterms:W3CDTF">2021-03-10T14:02:21Z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0x010100345FEC9D18D8D249A7928735BB81A790</vt:lpwstr>
  </property>
  <property fmtid="{D5CDD505-2E9C-101B-9397-08002B2CF9AE}" pid="3" name="_dlc_DocIdItemGuid">
    <vt:lpwstr>ad886dec-42b2-4b00-9b58-a8dcadde12ac</vt:lpwstr>
  </property>
</Properties>
</file>