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83" r:id="rId5"/>
    <p:sldId id="279" r:id="rId6"/>
    <p:sldId id="285" r:id="rId7"/>
    <p:sldId id="280" r:id="rId8"/>
    <p:sldId id="282" r:id="rId9"/>
    <p:sldId id="259" r:id="rId10"/>
    <p:sldId id="260" r:id="rId11"/>
    <p:sldId id="262" r:id="rId12"/>
    <p:sldId id="263" r:id="rId13"/>
    <p:sldId id="264" r:id="rId14"/>
    <p:sldId id="266" r:id="rId15"/>
    <p:sldId id="265" r:id="rId16"/>
    <p:sldId id="267" r:id="rId17"/>
    <p:sldId id="268" r:id="rId18"/>
    <p:sldId id="269" r:id="rId19"/>
    <p:sldId id="271" r:id="rId20"/>
    <p:sldId id="274" r:id="rId21"/>
    <p:sldId id="272" r:id="rId22"/>
    <p:sldId id="261" r:id="rId23"/>
    <p:sldId id="270" r:id="rId24"/>
    <p:sldId id="275" r:id="rId25"/>
    <p:sldId id="278" r:id="rId26"/>
    <p:sldId id="276" r:id="rId27"/>
    <p:sldId id="284" r:id="rId28"/>
    <p:sldId id="286" r:id="rId29"/>
    <p:sldId id="277" r:id="rId30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285"/>
    <a:srgbClr val="004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D5B706-3695-4738-83D1-B2E1B9AB7F96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4" name="Zástupný symbol obrazu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oznámo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B5C2B-BAD2-4E64-BE14-051253DFC2E4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28659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5C2B-BAD2-4E64-BE14-051253DFC2E4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62792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26024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315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63120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11598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21460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8043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18316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13958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96533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03605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32874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0E949-4259-4E7F-876B-3D4B82B23EAC}" type="datetimeFigureOut">
              <a:rPr lang="sk-SK" smtClean="0"/>
              <a:t>16.6.2015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56C50-1D95-468C-A0D9-707D41B1DA7E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50382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2.png"/><Relationship Id="rId7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.png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.png"/><Relationship Id="rId7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10" Type="http://schemas.openxmlformats.org/officeDocument/2006/relationships/image" Target="../media/image33.jpeg"/><Relationship Id="rId4" Type="http://schemas.openxmlformats.org/officeDocument/2006/relationships/image" Target="../media/image3.png"/><Relationship Id="rId9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ys_JiAwfSFE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6024" y="2174999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sk-SK" sz="6200" i="1" dirty="0" smtClean="0">
                <a:solidFill>
                  <a:schemeClr val="tx2"/>
                </a:solidFill>
                <a:latin typeface="HelveticaNeueLT Pro 67 MdCn" pitchFamily="34" charset="-18"/>
              </a:rPr>
              <a:t>Rozvoj územia vo vlastníctve BSK</a:t>
            </a:r>
            <a:r>
              <a:rPr lang="sk-SK" dirty="0" smtClean="0">
                <a:solidFill>
                  <a:schemeClr val="tx2"/>
                </a:solidFill>
                <a:latin typeface="HelveticaNeueLT Pro 97 BlkCn" pitchFamily="34" charset="-18"/>
              </a:rPr>
              <a:t/>
            </a:r>
            <a:br>
              <a:rPr lang="sk-SK" dirty="0" smtClean="0">
                <a:solidFill>
                  <a:schemeClr val="tx2"/>
                </a:solidFill>
                <a:latin typeface="HelveticaNeueLT Pro 97 BlkCn" pitchFamily="34" charset="-18"/>
              </a:rPr>
            </a:br>
            <a:r>
              <a:rPr lang="sk-SK" sz="2600" dirty="0" smtClean="0">
                <a:solidFill>
                  <a:schemeClr val="tx2"/>
                </a:solidFill>
                <a:latin typeface="HelveticaNeueLT Pro 65 Md" pitchFamily="34" charset="-18"/>
              </a:rPr>
              <a:t>„pozemky BSK v Petržalke“</a:t>
            </a:r>
            <a:endParaRPr lang="sk-SK" sz="2600" dirty="0">
              <a:solidFill>
                <a:srgbClr val="004B8D"/>
              </a:solidFill>
              <a:latin typeface="HelveticaNeueLT Pro 65 Md" pitchFamily="34" charset="-1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61532" y="533963"/>
            <a:ext cx="4824536" cy="5187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1250" dirty="0" smtClean="0">
                <a:solidFill>
                  <a:srgbClr val="004B8D"/>
                </a:solidFill>
                <a:latin typeface="HelveticaNeueLT Pro 65 Md" pitchFamily="34" charset="-18"/>
              </a:rPr>
              <a:t>Pracovná prezentácie pre poslancov Zastupiteľstva BSK</a:t>
            </a:r>
            <a:endParaRPr lang="fr-FR" sz="1250" dirty="0">
              <a:solidFill>
                <a:srgbClr val="004B8D"/>
              </a:solidFill>
              <a:latin typeface="HelveticaNeueLT Pro 65 Md" pitchFamily="34" charset="-1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Autori : Úrad BSK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513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95077" y="361031"/>
            <a:ext cx="6120680" cy="622351"/>
          </a:xfrm>
        </p:spPr>
        <p:txBody>
          <a:bodyPr>
            <a:noAutofit/>
          </a:bodyPr>
          <a:lstStyle/>
          <a:p>
            <a:pPr algn="l"/>
            <a:r>
              <a:rPr lang="sk-SK" sz="40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Možnosti rozvoja územia</a:t>
            </a:r>
            <a:endParaRPr lang="sk-SK" sz="40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Možnosti rozvoja územia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BlokTextu 10"/>
          <p:cNvSpPr txBox="1"/>
          <p:nvPr/>
        </p:nvSpPr>
        <p:spPr>
          <a:xfrm>
            <a:off x="767358" y="2276872"/>
            <a:ext cx="7560840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sk-SK"/>
            </a:defPPr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sk-SK" sz="2800" dirty="0">
                <a:solidFill>
                  <a:schemeClr val="accent4">
                    <a:lumMod val="75000"/>
                  </a:schemeClr>
                </a:solidFill>
              </a:rPr>
              <a:t>Alternatíva A </a:t>
            </a:r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		Športovo rekreačný areál </a:t>
            </a:r>
            <a:endParaRPr lang="sk-SK" sz="28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sk-SK" sz="28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sz="2800" dirty="0">
                <a:solidFill>
                  <a:schemeClr val="accent4">
                    <a:lumMod val="75000"/>
                  </a:schemeClr>
                </a:solidFill>
              </a:rPr>
              <a:t>Alternatíva B </a:t>
            </a:r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		 Areál voľného času   </a:t>
            </a:r>
          </a:p>
          <a:p>
            <a:r>
              <a:rPr lang="sk-SK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         „Náučnozábavný park“ 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endParaRPr lang="sk-SK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88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Športovo-rekreačný areál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BlokTextu 8"/>
          <p:cNvSpPr txBox="1"/>
          <p:nvPr/>
        </p:nvSpPr>
        <p:spPr>
          <a:xfrm>
            <a:off x="251520" y="1628800"/>
            <a:ext cx="85307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Skladba		 	multifunkčná športová hala, </a:t>
            </a:r>
            <a:r>
              <a:rPr lang="sk-SK" dirty="0" err="1" smtClean="0">
                <a:solidFill>
                  <a:schemeClr val="accent4">
                    <a:lumMod val="75000"/>
                  </a:schemeClr>
                </a:solidFill>
              </a:rPr>
              <a:t>fitness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sk-SK" dirty="0" err="1" smtClean="0">
                <a:solidFill>
                  <a:schemeClr val="accent4">
                    <a:lumMod val="75000"/>
                  </a:schemeClr>
                </a:solidFill>
              </a:rPr>
              <a:t>wellnes</a:t>
            </a:r>
            <a:r>
              <a:rPr lang="sk-SK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centrum, 				multifunkčné ihrisko hokej, multifunkčné ihrisko umelý 				povrch, tenisové kurty, </a:t>
            </a:r>
            <a:r>
              <a:rPr lang="sk-SK" dirty="0" err="1" smtClean="0">
                <a:solidFill>
                  <a:schemeClr val="accent4">
                    <a:lumMod val="75000"/>
                  </a:schemeClr>
                </a:solidFill>
              </a:rPr>
              <a:t>streetball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sk-SK" dirty="0" err="1" smtClean="0">
                <a:solidFill>
                  <a:schemeClr val="accent4">
                    <a:lumMod val="75000"/>
                  </a:schemeClr>
                </a:solidFill>
              </a:rPr>
              <a:t>skatepark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sk-SK" dirty="0" err="1" smtClean="0">
                <a:solidFill>
                  <a:schemeClr val="accent4">
                    <a:lumMod val="75000"/>
                  </a:schemeClr>
                </a:solidFill>
              </a:rPr>
              <a:t>beach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 volejbal, 			</a:t>
            </a:r>
            <a:r>
              <a:rPr lang="sk-SK" dirty="0" err="1" smtClean="0">
                <a:solidFill>
                  <a:schemeClr val="accent4">
                    <a:lumMod val="75000"/>
                  </a:schemeClr>
                </a:solidFill>
              </a:rPr>
              <a:t>cyklotros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sk-SK" dirty="0" err="1" smtClean="0">
                <a:solidFill>
                  <a:schemeClr val="accent4">
                    <a:lumMod val="75000"/>
                  </a:schemeClr>
                </a:solidFill>
              </a:rPr>
              <a:t>grilovacie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 plochy, centrálne detské ihrisko, </a:t>
            </a:r>
            <a:r>
              <a:rPr lang="sk-SK" dirty="0" err="1" smtClean="0">
                <a:solidFill>
                  <a:schemeClr val="accent4">
                    <a:lumMod val="75000"/>
                  </a:schemeClr>
                </a:solidFill>
              </a:rPr>
              <a:t>petang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,  </a:t>
            </a:r>
          </a:p>
          <a:p>
            <a:endParaRPr lang="sk-SK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Cieľová skupina		zostavy pre všetky vekové kategórie, </a:t>
            </a:r>
          </a:p>
          <a:p>
            <a:endParaRPr lang="sk-SK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Výmera športovorekreačného areálu  parku     	7,0 ha </a:t>
            </a: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Výmera statická doprava     			1,2 ha</a:t>
            </a: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Projektová plocha	             			8,2 ha	</a:t>
            </a:r>
          </a:p>
          <a:p>
            <a:endParaRPr lang="sk-SK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Predpokladané vstupné 			podľa určenia objektu, samostatne </a:t>
            </a:r>
          </a:p>
          <a:p>
            <a:endParaRPr lang="sk-SK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Predpokladané investičné náklady		13,5 mil. eur</a:t>
            </a:r>
          </a:p>
          <a:p>
            <a:endParaRPr lang="sk-SK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Predpokladané prevádzkové náklady		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0,9 mil. 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eur/rok </a:t>
            </a:r>
            <a:endParaRPr lang="sk-SK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3776861" y="492111"/>
            <a:ext cx="5002324" cy="6223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Športovo-rekreačný areál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323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Športovo-rekreačný areál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779912" y="450949"/>
            <a:ext cx="5002324" cy="6223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Športovo-rekreačný areál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30" y="1165958"/>
            <a:ext cx="8709070" cy="484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90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Športovo-rekreačný areál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5" y="1289325"/>
            <a:ext cx="7870083" cy="473781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779912" y="450949"/>
            <a:ext cx="5002324" cy="6223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Športovo-rekreačný areál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615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Športovo-rekreačný areál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2" t="23461" r="47005" b="32725"/>
          <a:stretch/>
        </p:blipFill>
        <p:spPr bwMode="auto">
          <a:xfrm>
            <a:off x="755576" y="1277384"/>
            <a:ext cx="8026660" cy="4642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3779912" y="450949"/>
            <a:ext cx="5002324" cy="6223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Športovo-rekreačný areál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908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46140" y="667206"/>
            <a:ext cx="5074332" cy="622351"/>
          </a:xfrm>
        </p:spPr>
        <p:txBody>
          <a:bodyPr>
            <a:noAutofit/>
          </a:bodyPr>
          <a:lstStyle/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–“Náučno-zábavný park“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Areál voľného času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BlokTextu 8"/>
          <p:cNvSpPr txBox="1"/>
          <p:nvPr/>
        </p:nvSpPr>
        <p:spPr>
          <a:xfrm>
            <a:off x="251520" y="1695884"/>
            <a:ext cx="87849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Skladba		 	amfiteáter + klzisko, tvorivá dielňa, kontaktná zoo, 				vzduchové trampolíny, lanové centrum, kreatívna jaskyňa, 				vodné ihrisko, didaktická záhrada, makrosvet, herné plochy, 			vertikálne ihrisko, hlavný herný objekt </a:t>
            </a:r>
          </a:p>
          <a:p>
            <a:endParaRPr lang="sk-SK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Cieľová skupina		zostavy pre všetky vekové kategórie, rodiny s deťmi, mládež </a:t>
            </a:r>
          </a:p>
          <a:p>
            <a:endParaRPr lang="sk-SK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Výmera náučného parku     	7,0 ha </a:t>
            </a: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Výmera statická doprava     	1,2 ha </a:t>
            </a: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Projektová plocha	             	8,2 ha	</a:t>
            </a:r>
          </a:p>
          <a:p>
            <a:endParaRPr lang="sk-SK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Predpokladané vstupné 	5 eur/os., 18 eur/rodina, permanentky </a:t>
            </a:r>
          </a:p>
          <a:p>
            <a:endParaRPr lang="sk-SK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Predpokladané investičné náklady	</a:t>
            </a:r>
            <a:r>
              <a:rPr lang="sk-SK" dirty="0">
                <a:solidFill>
                  <a:schemeClr val="accent4">
                    <a:lumMod val="75000"/>
                  </a:schemeClr>
                </a:solidFill>
              </a:rPr>
              <a:t> 4 - 4,5  mil. eur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 mil. eur  </a:t>
            </a:r>
            <a:endParaRPr lang="sk-SK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Predpokladané prevádzkové náklady	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0,5 mil. 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eur/rok </a:t>
            </a:r>
            <a:endParaRPr lang="sk-SK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3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</a:t>
            </a:r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času (skica)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359" r="26102"/>
          <a:stretch/>
        </p:blipFill>
        <p:spPr bwMode="auto">
          <a:xfrm>
            <a:off x="939602" y="1628800"/>
            <a:ext cx="7848872" cy="4314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746140" y="667206"/>
            <a:ext cx="5074332" cy="6223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–“Náučno-zábavný park“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263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07904" y="532230"/>
            <a:ext cx="5074332" cy="622351"/>
          </a:xfrm>
        </p:spPr>
        <p:txBody>
          <a:bodyPr>
            <a:noAutofit/>
          </a:bodyPr>
          <a:lstStyle/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–“Náučno-zábavný park“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</a:t>
            </a:r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času – </a:t>
            </a:r>
            <a:r>
              <a:rPr lang="sk-SK" sz="1600" dirty="0" err="1" smtClean="0">
                <a:solidFill>
                  <a:srgbClr val="808285"/>
                </a:solidFill>
                <a:latin typeface="HelveticaNeueLT Pro 65 Md" pitchFamily="34" charset="-18"/>
              </a:rPr>
              <a:t>Familypark</a:t>
            </a:r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 </a:t>
            </a:r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(</a:t>
            </a:r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Rakúsko) 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Obrázok 9"/>
          <p:cNvPicPr/>
          <p:nvPr/>
        </p:nvPicPr>
        <p:blipFill rotWithShape="1">
          <a:blip r:embed="rId5"/>
          <a:srcRect l="4233" t="10582" r="12831" b="11228"/>
          <a:stretch/>
        </p:blipFill>
        <p:spPr bwMode="auto">
          <a:xfrm>
            <a:off x="251520" y="1505581"/>
            <a:ext cx="8712968" cy="44376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5567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času – </a:t>
            </a:r>
            <a:r>
              <a:rPr lang="sk-SK" sz="1600" dirty="0" err="1" smtClean="0">
                <a:solidFill>
                  <a:srgbClr val="808285"/>
                </a:solidFill>
                <a:latin typeface="HelveticaNeueLT Pro 65 Md" pitchFamily="34" charset="-18"/>
              </a:rPr>
              <a:t>Familypark</a:t>
            </a:r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 </a:t>
            </a:r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(Rakúsko) 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746140" y="667206"/>
            <a:ext cx="5074332" cy="622351"/>
          </a:xfrm>
        </p:spPr>
        <p:txBody>
          <a:bodyPr>
            <a:noAutofit/>
          </a:bodyPr>
          <a:lstStyle/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–“</a:t>
            </a:r>
            <a:r>
              <a:rPr lang="sk-SK" sz="3600" b="1" dirty="0" err="1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Familypark</a:t>
            </a:r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k-SK" sz="3600" b="1" dirty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Rakúsko)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50" y="1628800"/>
            <a:ext cx="817240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22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času – </a:t>
            </a:r>
            <a:r>
              <a:rPr lang="sk-SK" sz="1600" dirty="0" err="1" smtClean="0">
                <a:solidFill>
                  <a:srgbClr val="808285"/>
                </a:solidFill>
                <a:latin typeface="HelveticaNeueLT Pro 65 Md" pitchFamily="34" charset="-18"/>
              </a:rPr>
              <a:t>Familypark</a:t>
            </a:r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 </a:t>
            </a:r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(Rakúsko) 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ázo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03" y="1347544"/>
            <a:ext cx="3534393" cy="2282963"/>
          </a:xfrm>
          <a:prstGeom prst="rect">
            <a:avLst/>
          </a:prstGeom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21852"/>
            <a:ext cx="3595408" cy="2396938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03" y="3707908"/>
            <a:ext cx="3576533" cy="2384355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779912" y="514056"/>
            <a:ext cx="5074332" cy="6223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–“</a:t>
            </a:r>
            <a:r>
              <a:rPr lang="sk-SK" sz="3600" b="1" dirty="0" err="1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Familypark</a:t>
            </a:r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(Rakúsko)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808734"/>
            <a:ext cx="3542258" cy="236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3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1920" y="404665"/>
            <a:ext cx="4896544" cy="712210"/>
          </a:xfrm>
        </p:spPr>
        <p:txBody>
          <a:bodyPr>
            <a:noAutofit/>
          </a:bodyPr>
          <a:lstStyle/>
          <a:p>
            <a:pPr algn="l"/>
            <a:r>
              <a:rPr lang="sk-SK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Základná informácia</a:t>
            </a:r>
            <a:endParaRPr lang="sk-SK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Základná informácia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BlokTextu 9"/>
          <p:cNvSpPr txBox="1"/>
          <p:nvPr/>
        </p:nvSpPr>
        <p:spPr>
          <a:xfrm>
            <a:off x="251520" y="1355487"/>
            <a:ext cx="885698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dirty="0">
                <a:solidFill>
                  <a:schemeClr val="accent4">
                    <a:lumMod val="75000"/>
                  </a:schemeClr>
                </a:solidFill>
              </a:rPr>
              <a:t>Funkčné využitie územia			šport, </a:t>
            </a:r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telovýchova a voľný čas,</a:t>
            </a:r>
          </a:p>
          <a:p>
            <a:pPr marL="0" lvl="8"/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Podmienky funkčného využitia plôch	územie </a:t>
            </a:r>
            <a:r>
              <a:rPr lang="sk-SK" sz="2000" dirty="0">
                <a:solidFill>
                  <a:schemeClr val="accent4">
                    <a:lumMod val="75000"/>
                  </a:schemeClr>
                </a:solidFill>
              </a:rPr>
              <a:t>prevažne areálového </a:t>
            </a:r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						charakteru </a:t>
            </a:r>
            <a:r>
              <a:rPr lang="sk-SK" sz="2000" dirty="0">
                <a:solidFill>
                  <a:schemeClr val="accent4">
                    <a:lumMod val="75000"/>
                  </a:schemeClr>
                </a:solidFill>
              </a:rPr>
              <a:t>s využitím pre šport, </a:t>
            </a:r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						telesnú </a:t>
            </a:r>
            <a:r>
              <a:rPr lang="sk-SK" sz="2000" dirty="0">
                <a:solidFill>
                  <a:schemeClr val="accent4">
                    <a:lumMod val="75000"/>
                  </a:schemeClr>
                </a:solidFill>
              </a:rPr>
              <a:t>výchovu, </a:t>
            </a:r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tvorené </a:t>
            </a:r>
            <a:r>
              <a:rPr lang="sk-SK" sz="2000" dirty="0">
                <a:solidFill>
                  <a:schemeClr val="accent4">
                    <a:lumMod val="75000"/>
                  </a:schemeClr>
                </a:solidFill>
              </a:rPr>
              <a:t>krytými </a:t>
            </a:r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						športovými </a:t>
            </a:r>
            <a:r>
              <a:rPr lang="sk-SK" sz="2000" dirty="0">
                <a:solidFill>
                  <a:schemeClr val="accent4">
                    <a:lumMod val="75000"/>
                  </a:schemeClr>
                </a:solidFill>
              </a:rPr>
              <a:t>zariadeniami, </a:t>
            </a:r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							otvorenými </a:t>
            </a:r>
            <a:r>
              <a:rPr lang="sk-SK" sz="2000" dirty="0">
                <a:solidFill>
                  <a:schemeClr val="accent4">
                    <a:lumMod val="75000"/>
                  </a:schemeClr>
                </a:solidFill>
              </a:rPr>
              <a:t>ihriskami, súčasťou </a:t>
            </a:r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						územia </a:t>
            </a:r>
            <a:r>
              <a:rPr lang="sk-SK" sz="2000" dirty="0">
                <a:solidFill>
                  <a:schemeClr val="accent4">
                    <a:lumMod val="75000"/>
                  </a:schemeClr>
                </a:solidFill>
              </a:rPr>
              <a:t>je dopravné a technické </a:t>
            </a:r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						vybavenie </a:t>
            </a:r>
            <a:r>
              <a:rPr lang="sk-SK" sz="2000" dirty="0">
                <a:solidFill>
                  <a:schemeClr val="accent4">
                    <a:lumMod val="75000"/>
                  </a:schemeClr>
                </a:solidFill>
              </a:rPr>
              <a:t>a plochy líniovej a </a:t>
            </a:r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plošnej</a:t>
            </a:r>
          </a:p>
          <a:p>
            <a:pPr marL="0" lvl="8"/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                                            zelene</a:t>
            </a:r>
            <a:endParaRPr lang="sk-SK" sz="20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sk-SK" sz="20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Výmera územia celkom 		             	89 756 m2</a:t>
            </a:r>
          </a:p>
          <a:p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Výmera určená pre okružnú križovatku 	  3 535 m2</a:t>
            </a:r>
          </a:p>
          <a:p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Výmera určená pre statickú dopravu	12 550 m2</a:t>
            </a:r>
          </a:p>
          <a:p>
            <a:r>
              <a:rPr lang="sk-SK" sz="2000" dirty="0" smtClean="0">
                <a:solidFill>
                  <a:schemeClr val="accent4">
                    <a:lumMod val="75000"/>
                  </a:schemeClr>
                </a:solidFill>
              </a:rPr>
              <a:t>Výmera rozvojových pozemkov		73 671 m2</a:t>
            </a:r>
          </a:p>
          <a:p>
            <a:endParaRPr lang="sk-SK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sk-SK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27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času – </a:t>
            </a:r>
            <a:r>
              <a:rPr lang="sk-SK" sz="1600" dirty="0" err="1" smtClean="0">
                <a:solidFill>
                  <a:srgbClr val="808285"/>
                </a:solidFill>
                <a:latin typeface="HelveticaNeueLT Pro 65 Md" pitchFamily="34" charset="-18"/>
              </a:rPr>
              <a:t>Familypark</a:t>
            </a:r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 </a:t>
            </a:r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(Rakúsko) 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779912" y="450949"/>
            <a:ext cx="5074332" cy="6223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–“</a:t>
            </a:r>
            <a:r>
              <a:rPr lang="sk-SK" sz="3600" b="1" dirty="0" err="1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Familypark</a:t>
            </a:r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(Rakúsko)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80" y="1185469"/>
            <a:ext cx="3601124" cy="2400749"/>
          </a:xfrm>
          <a:prstGeom prst="rect">
            <a:avLst/>
          </a:prstGeom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80" y="3725299"/>
            <a:ext cx="3620056" cy="2413371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882" y="1224216"/>
            <a:ext cx="3657600" cy="2438400"/>
          </a:xfrm>
          <a:prstGeom prst="rect">
            <a:avLst/>
          </a:prstGeom>
        </p:spPr>
      </p:pic>
      <p:pic>
        <p:nvPicPr>
          <p:cNvPr id="2" name="Obrázok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656" y="3743263"/>
            <a:ext cx="3593643" cy="238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99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času – </a:t>
            </a:r>
            <a:r>
              <a:rPr lang="sk-SK" sz="1600" dirty="0" err="1" smtClean="0">
                <a:solidFill>
                  <a:srgbClr val="808285"/>
                </a:solidFill>
                <a:latin typeface="HelveticaNeueLT Pro 65 Md" pitchFamily="34" charset="-18"/>
              </a:rPr>
              <a:t>Familypark</a:t>
            </a:r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 </a:t>
            </a:r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(Rakúsko) 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BlokTextu 11"/>
          <p:cNvSpPr txBox="1"/>
          <p:nvPr/>
        </p:nvSpPr>
        <p:spPr>
          <a:xfrm>
            <a:off x="323528" y="1756890"/>
            <a:ext cx="89289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Výmera		</a:t>
            </a:r>
            <a:r>
              <a:rPr lang="sk-SK" sz="2800" dirty="0">
                <a:solidFill>
                  <a:schemeClr val="accent4">
                    <a:lumMod val="75000"/>
                  </a:schemeClr>
                </a:solidFill>
              </a:rPr>
              <a:t>		</a:t>
            </a:r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14 ha</a:t>
            </a:r>
          </a:p>
          <a:p>
            <a:pPr marL="0" lvl="8"/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Počet atrakcií 			70,  5 základných oblastí</a:t>
            </a:r>
          </a:p>
          <a:p>
            <a:pPr marL="0" lvl="8"/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Funkčné využitie			marec-október		</a:t>
            </a:r>
          </a:p>
          <a:p>
            <a:pPr marL="0" lvl="8"/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Technická náročnosť		atrakcie osadené v lese,   </a:t>
            </a:r>
          </a:p>
          <a:p>
            <a:pPr marL="0" lvl="8"/>
            <a:r>
              <a:rPr lang="sk-SK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                   náročné na el. energiu,  </a:t>
            </a:r>
          </a:p>
          <a:p>
            <a:pPr marL="0" lvl="8"/>
            <a:r>
              <a:rPr lang="sk-SK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                   vodné zdroje, zaujímavé </a:t>
            </a:r>
          </a:p>
          <a:p>
            <a:pPr marL="0" lvl="8"/>
            <a:r>
              <a:rPr lang="sk-SK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                   ale náročné atrakcie</a:t>
            </a:r>
          </a:p>
          <a:p>
            <a:pPr marL="0" lvl="8"/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Ročná návštevnosť                       460 tisíc návštevníkov</a:t>
            </a:r>
          </a:p>
          <a:p>
            <a:pPr marL="0" lvl="8"/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Vstupné 	                                  20,5€/deň, </a:t>
            </a:r>
            <a:r>
              <a:rPr lang="sk-SK" sz="1400" dirty="0" smtClean="0">
                <a:solidFill>
                  <a:schemeClr val="accent4">
                    <a:lumMod val="75000"/>
                  </a:schemeClr>
                </a:solidFill>
              </a:rPr>
              <a:t>do 3. r grátis, piatok 18,5€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</a:p>
          <a:p>
            <a:pPr marL="0" lvl="8"/>
            <a:r>
              <a:rPr lang="sk-SK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                                                                                    58€/rok 		</a:t>
            </a:r>
          </a:p>
          <a:p>
            <a:endParaRPr lang="sk-SK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3746140" y="667206"/>
            <a:ext cx="5074332" cy="622351"/>
          </a:xfrm>
        </p:spPr>
        <p:txBody>
          <a:bodyPr>
            <a:noAutofit/>
          </a:bodyPr>
          <a:lstStyle/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–“</a:t>
            </a:r>
            <a:r>
              <a:rPr lang="sk-SK" sz="3600" b="1" dirty="0" err="1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Familypark</a:t>
            </a:r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k-SK" sz="3600" b="1" dirty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Rakúsko)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298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9474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času – </a:t>
            </a:r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Náučno-zábavný park Mirakulum (ČR) 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779912" y="667206"/>
            <a:ext cx="5112568" cy="8461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–Náučno-zábavný park MIRAKULUM (Česko)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927651"/>
            <a:ext cx="7632848" cy="405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5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času – Náučno-zábavný park Mirakulum (ČR) 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" t="38608" r="52669" b="1999"/>
          <a:stretch/>
        </p:blipFill>
        <p:spPr bwMode="auto">
          <a:xfrm>
            <a:off x="359366" y="1850809"/>
            <a:ext cx="3420546" cy="270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" t="2928" r="27682" b="68009"/>
          <a:stretch/>
        </p:blipFill>
        <p:spPr bwMode="auto">
          <a:xfrm>
            <a:off x="331792" y="4519771"/>
            <a:ext cx="8256793" cy="1543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16" t="4711" r="826" b="33068"/>
          <a:stretch/>
        </p:blipFill>
        <p:spPr bwMode="auto">
          <a:xfrm>
            <a:off x="3927281" y="1861152"/>
            <a:ext cx="1781832" cy="2628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835298"/>
            <a:ext cx="2792450" cy="2641476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3779912" y="667206"/>
            <a:ext cx="5112568" cy="8461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–Náučno-zábavný park MIRAKULUM (Česko)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035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času – Náučno-zábavný park Mirakulum (ČR) 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Obrázok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17" y="1853321"/>
            <a:ext cx="3962214" cy="2641476"/>
          </a:xfrm>
          <a:prstGeom prst="rect">
            <a:avLst/>
          </a:prstGeom>
        </p:spPr>
      </p:pic>
      <p:pic>
        <p:nvPicPr>
          <p:cNvPr id="3" name="Obrázok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669" y="1876737"/>
            <a:ext cx="4175743" cy="2641476"/>
          </a:xfrm>
          <a:prstGeom prst="rect">
            <a:avLst/>
          </a:prstGeom>
        </p:spPr>
      </p:pic>
      <p:pic>
        <p:nvPicPr>
          <p:cNvPr id="4" name="Obrázok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17" y="4635134"/>
            <a:ext cx="1944216" cy="1458162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626" y="4648363"/>
            <a:ext cx="1794470" cy="1372397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047" y="4670431"/>
            <a:ext cx="2025494" cy="1350329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3779912" y="667206"/>
            <a:ext cx="5112568" cy="8461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–Náučno-zábavný park MIRAKULUM (Česko)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541" y="4725144"/>
            <a:ext cx="1890210" cy="126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77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času – Náučno-zábavný park Mirakulum (ČR) 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ys_JiAwfSFE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277236" y="1933863"/>
            <a:ext cx="6376141" cy="358658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779912" y="667206"/>
            <a:ext cx="5112568" cy="8461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–Náučno-zábavný park MIRAKULUM (Česko)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226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času – Náučno-zábavný park Mirakulum (ČR) 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BlokTextu 12"/>
          <p:cNvSpPr txBox="1"/>
          <p:nvPr/>
        </p:nvSpPr>
        <p:spPr>
          <a:xfrm>
            <a:off x="323528" y="1756890"/>
            <a:ext cx="892899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Výmera		</a:t>
            </a:r>
            <a:r>
              <a:rPr lang="sk-SK" sz="2800" dirty="0">
                <a:solidFill>
                  <a:schemeClr val="accent4">
                    <a:lumMod val="75000"/>
                  </a:schemeClr>
                </a:solidFill>
              </a:rPr>
              <a:t>		</a:t>
            </a:r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10 ha</a:t>
            </a:r>
          </a:p>
          <a:p>
            <a:pPr marL="0" lvl="8"/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Počet atrakcií 			38</a:t>
            </a:r>
          </a:p>
          <a:p>
            <a:pPr marL="0" lvl="8"/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Funkčné využitie			marec-október		</a:t>
            </a:r>
          </a:p>
          <a:p>
            <a:pPr marL="0" lvl="8"/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Technická náročnosť		jednoduché nenáročné </a:t>
            </a:r>
          </a:p>
          <a:p>
            <a:pPr marL="0" lvl="8"/>
            <a:r>
              <a:rPr lang="sk-SK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                    atrakcie</a:t>
            </a:r>
            <a:endParaRPr lang="sk-SK" sz="2800" dirty="0">
              <a:solidFill>
                <a:schemeClr val="accent4">
                  <a:lumMod val="75000"/>
                </a:schemeClr>
              </a:solidFill>
            </a:endParaRPr>
          </a:p>
          <a:p>
            <a:pPr marL="0" lvl="8"/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Ročná návštevnosť                       200 tisíc návštevníkov</a:t>
            </a:r>
          </a:p>
          <a:p>
            <a:pPr marL="0" lvl="8"/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Vstupné 	                              </a:t>
            </a:r>
            <a:r>
              <a:rPr lang="sk-SK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   4 €/deň </a:t>
            </a:r>
          </a:p>
          <a:p>
            <a:pPr marL="0" lvl="8"/>
            <a:r>
              <a:rPr lang="sk-SK" sz="28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sk-SK" sz="2800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                    30€/rok</a:t>
            </a:r>
            <a:r>
              <a:rPr lang="sk-SK" dirty="0" smtClean="0">
                <a:solidFill>
                  <a:schemeClr val="accent4">
                    <a:lumMod val="75000"/>
                  </a:schemeClr>
                </a:solidFill>
              </a:rPr>
              <a:t>		</a:t>
            </a:r>
          </a:p>
          <a:p>
            <a:endParaRPr lang="sk-SK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79912" y="667206"/>
            <a:ext cx="5112568" cy="8461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Areál voľného času –Náučno-zábavný park MIRAKULUM (Česko)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6589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74" y="434430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>
                <a:solidFill>
                  <a:srgbClr val="808285"/>
                </a:solidFill>
                <a:latin typeface="HelveticaNeueLT Pro 65 Md" pitchFamily="34" charset="-18"/>
              </a:rPr>
              <a:t>Areál voľného času – Náučno-zábavný park Mirakulum (ČR) </a:t>
            </a: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737091" y="274480"/>
            <a:ext cx="5112568" cy="8461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Oddychové lokality v BA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12" y="1535764"/>
            <a:ext cx="4506192" cy="2530400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ctrTitle"/>
          </p:nvPr>
        </p:nvSpPr>
        <p:spPr>
          <a:xfrm>
            <a:off x="251520" y="1081274"/>
            <a:ext cx="2004877" cy="432048"/>
          </a:xfrm>
        </p:spPr>
        <p:txBody>
          <a:bodyPr>
            <a:normAutofit/>
          </a:bodyPr>
          <a:lstStyle/>
          <a:p>
            <a:r>
              <a:rPr lang="sk-SK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Bory </a:t>
            </a:r>
            <a:r>
              <a:rPr lang="sk-SK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mall</a:t>
            </a:r>
            <a:endParaRPr lang="sk-SK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001" y="1378428"/>
            <a:ext cx="3378479" cy="2283718"/>
          </a:xfrm>
          <a:prstGeom prst="rect">
            <a:avLst/>
          </a:prstGeom>
        </p:spPr>
      </p:pic>
      <p:sp>
        <p:nvSpPr>
          <p:cNvPr id="13" name="Nadpis 2"/>
          <p:cNvSpPr txBox="1">
            <a:spLocks/>
          </p:cNvSpPr>
          <p:nvPr/>
        </p:nvSpPr>
        <p:spPr>
          <a:xfrm>
            <a:off x="5436096" y="790426"/>
            <a:ext cx="2304256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Sad Janka Kráľa</a:t>
            </a:r>
            <a:endParaRPr lang="sk-SK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Nadpis 2"/>
          <p:cNvSpPr txBox="1">
            <a:spLocks/>
          </p:cNvSpPr>
          <p:nvPr/>
        </p:nvSpPr>
        <p:spPr>
          <a:xfrm>
            <a:off x="4483077" y="3395650"/>
            <a:ext cx="2304256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Železná studnička</a:t>
            </a:r>
            <a:endParaRPr lang="sk-SK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AutoShape 4" descr="Výsledok vyhľadávania obrázkov pre dopyt partizanska luk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12" name="AutoShape 6" descr="Výsledok vyhľadávania obrázkov pre dopyt partizanska luk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pic>
        <p:nvPicPr>
          <p:cNvPr id="15" name="Obrázok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3888" y="3930698"/>
            <a:ext cx="5438779" cy="2082618"/>
          </a:xfrm>
          <a:prstGeom prst="rect">
            <a:avLst/>
          </a:prstGeom>
        </p:spPr>
      </p:pic>
      <p:pic>
        <p:nvPicPr>
          <p:cNvPr id="16" name="Obrázok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4366" y="3676309"/>
            <a:ext cx="3116009" cy="2337007"/>
          </a:xfrm>
          <a:prstGeom prst="rect">
            <a:avLst/>
          </a:prstGeom>
        </p:spPr>
      </p:pic>
      <p:sp>
        <p:nvSpPr>
          <p:cNvPr id="20" name="Nadpis 2"/>
          <p:cNvSpPr txBox="1">
            <a:spLocks/>
          </p:cNvSpPr>
          <p:nvPr/>
        </p:nvSpPr>
        <p:spPr>
          <a:xfrm>
            <a:off x="353717" y="3537228"/>
            <a:ext cx="2295690" cy="6299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O </a:t>
            </a:r>
            <a:r>
              <a:rPr lang="sk-SK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sk-SK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859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74" y="434430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Vedecké-zábavné parky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707904" y="343649"/>
            <a:ext cx="5112568" cy="8461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3600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Vedecké - zábavné parky</a:t>
            </a:r>
            <a:endParaRPr lang="sk-SK" sz="3600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AutoShape 4" descr="Výsledok vyhľadávania obrázkov pre dopyt partizanska luk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12" name="AutoShape 6" descr="Výsledok vyhľadávania obrázkov pre dopyt partizanska luk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21" name="Zástupný symbol obsahu 20"/>
          <p:cNvSpPr>
            <a:spLocks noGrp="1"/>
          </p:cNvSpPr>
          <p:nvPr>
            <p:ph sz="half" idx="1"/>
          </p:nvPr>
        </p:nvSpPr>
        <p:spPr>
          <a:xfrm>
            <a:off x="155575" y="1307406"/>
            <a:ext cx="4920481" cy="4623252"/>
          </a:xfrm>
        </p:spPr>
        <p:txBody>
          <a:bodyPr>
            <a:normAutofit fontScale="92500" lnSpcReduction="10000"/>
          </a:bodyPr>
          <a:lstStyle/>
          <a:p>
            <a:r>
              <a:rPr lang="sk-SK" dirty="0" err="1" smtClean="0"/>
              <a:t>Futura</a:t>
            </a:r>
            <a:r>
              <a:rPr lang="sk-SK" dirty="0" smtClean="0"/>
              <a:t> </a:t>
            </a:r>
            <a:r>
              <a:rPr lang="sk-SK" dirty="0" err="1" smtClean="0"/>
              <a:t>Moson</a:t>
            </a:r>
            <a:r>
              <a:rPr lang="sk-SK" dirty="0" smtClean="0"/>
              <a:t> (HU),</a:t>
            </a:r>
            <a:r>
              <a:rPr lang="sk-SK" sz="2200" dirty="0" smtClean="0"/>
              <a:t>45 km</a:t>
            </a:r>
          </a:p>
          <a:p>
            <a:endParaRPr lang="sk-SK" dirty="0"/>
          </a:p>
          <a:p>
            <a:endParaRPr lang="sk-SK" dirty="0" smtClean="0"/>
          </a:p>
          <a:p>
            <a:endParaRPr lang="sk-SK" dirty="0" smtClean="0"/>
          </a:p>
          <a:p>
            <a:r>
              <a:rPr lang="sk-SK" dirty="0" smtClean="0"/>
              <a:t>Vida </a:t>
            </a:r>
            <a:r>
              <a:rPr lang="sk-SK" dirty="0" err="1" smtClean="0"/>
              <a:t>science</a:t>
            </a:r>
            <a:r>
              <a:rPr lang="sk-SK" dirty="0" smtClean="0"/>
              <a:t>, Brno (CZ),</a:t>
            </a:r>
            <a:r>
              <a:rPr lang="sk-SK" sz="2200" dirty="0" smtClean="0"/>
              <a:t>130km</a:t>
            </a:r>
          </a:p>
          <a:p>
            <a:endParaRPr lang="sk-SK" dirty="0" smtClean="0"/>
          </a:p>
          <a:p>
            <a:endParaRPr lang="sk-SK" dirty="0"/>
          </a:p>
          <a:p>
            <a:endParaRPr lang="sk-SK" dirty="0" smtClean="0"/>
          </a:p>
          <a:p>
            <a:endParaRPr lang="sk-SK" dirty="0"/>
          </a:p>
          <a:p>
            <a:r>
              <a:rPr lang="sk-SK" dirty="0" err="1" smtClean="0"/>
              <a:t>Permonium</a:t>
            </a:r>
            <a:r>
              <a:rPr lang="sk-SK" dirty="0" smtClean="0"/>
              <a:t>, </a:t>
            </a:r>
            <a:r>
              <a:rPr lang="sk-SK" dirty="0" err="1" smtClean="0"/>
              <a:t>Oslovany</a:t>
            </a:r>
            <a:r>
              <a:rPr lang="sk-SK" dirty="0" smtClean="0"/>
              <a:t> (CZ) </a:t>
            </a:r>
            <a:r>
              <a:rPr lang="sk-SK" sz="2200" dirty="0" smtClean="0"/>
              <a:t>153 km</a:t>
            </a:r>
            <a:endParaRPr lang="sk-SK" sz="2200" dirty="0"/>
          </a:p>
        </p:txBody>
      </p:sp>
      <p:pic>
        <p:nvPicPr>
          <p:cNvPr id="23" name="Obrázok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12" y="1067768"/>
            <a:ext cx="3256403" cy="1549280"/>
          </a:xfrm>
          <a:prstGeom prst="rect">
            <a:avLst/>
          </a:prstGeom>
        </p:spPr>
      </p:pic>
      <p:pic>
        <p:nvPicPr>
          <p:cNvPr id="24" name="Obrázok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12" y="2825579"/>
            <a:ext cx="3256403" cy="1467518"/>
          </a:xfrm>
          <a:prstGeom prst="rect">
            <a:avLst/>
          </a:prstGeom>
        </p:spPr>
      </p:pic>
      <p:pic>
        <p:nvPicPr>
          <p:cNvPr id="25" name="Obrázok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12" y="4438515"/>
            <a:ext cx="3308920" cy="158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8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Zhrnutie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  <a:p>
            <a:pPr algn="l"/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952503" y="450949"/>
            <a:ext cx="5112568" cy="8461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k-SK" sz="5400" b="1" i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Zhrnutie</a:t>
            </a:r>
            <a:endParaRPr lang="sk-SK" sz="5400" b="1" i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323850" y="1989139"/>
            <a:ext cx="8535988" cy="1770063"/>
            <a:chOff x="204" y="1253"/>
            <a:chExt cx="5377" cy="1115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" y="1253"/>
              <a:ext cx="5369" cy="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204" y="1253"/>
              <a:ext cx="5369" cy="189"/>
            </a:xfrm>
            <a:prstGeom prst="rect">
              <a:avLst/>
            </a:prstGeom>
            <a:solidFill>
              <a:srgbClr val="4F81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204" y="1433"/>
              <a:ext cx="5369" cy="189"/>
            </a:xfrm>
            <a:prstGeom prst="rect">
              <a:avLst/>
            </a:prstGeom>
            <a:solidFill>
              <a:srgbClr val="B8C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04" y="1613"/>
              <a:ext cx="5369" cy="189"/>
            </a:xfrm>
            <a:prstGeom prst="rect">
              <a:avLst/>
            </a:prstGeom>
            <a:solidFill>
              <a:srgbClr val="DCE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04" y="1793"/>
              <a:ext cx="5369" cy="188"/>
            </a:xfrm>
            <a:prstGeom prst="rect">
              <a:avLst/>
            </a:prstGeom>
            <a:solidFill>
              <a:srgbClr val="B8C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204" y="1972"/>
              <a:ext cx="5369" cy="189"/>
            </a:xfrm>
            <a:prstGeom prst="rect">
              <a:avLst/>
            </a:prstGeom>
            <a:solidFill>
              <a:srgbClr val="DCE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204" y="2152"/>
              <a:ext cx="5369" cy="189"/>
            </a:xfrm>
            <a:prstGeom prst="rect">
              <a:avLst/>
            </a:prstGeom>
            <a:solidFill>
              <a:srgbClr val="B8C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29" y="1271"/>
              <a:ext cx="635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ukazovateľ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1656" y="1271"/>
              <a:ext cx="1320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športovorekreačný areál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3396" y="1271"/>
              <a:ext cx="1171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</a:rPr>
                <a:t>náučný zábavný park 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29" y="1451"/>
              <a:ext cx="445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vtupné 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1656" y="1451"/>
              <a:ext cx="1344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každý objekt samostatne 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396" y="1451"/>
              <a:ext cx="2169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jeden vstup na všetky ponúkané možnosti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229" y="1631"/>
              <a:ext cx="1014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investičné náklady 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1656" y="1631"/>
              <a:ext cx="701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13,5 mil. eur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3396" y="1631"/>
              <a:ext cx="767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4 -4,5 mil. eur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29" y="1811"/>
              <a:ext cx="1336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prevádzkové náklady p.Y.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1656" y="1811"/>
              <a:ext cx="70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k-SK" altLang="sk-SK" sz="17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900.000 eur</a:t>
              </a:r>
              <a:r>
                <a:rPr kumimoji="0" lang="sk-SK" altLang="sk-SK" sz="17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sk-SK" altLang="sk-SK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3396" y="1811"/>
              <a:ext cx="676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500.000 eur</a:t>
              </a:r>
              <a:endParaRPr kumimoji="0" lang="sk-SK" altLang="sk-SK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229" y="1990"/>
              <a:ext cx="1419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časová náročnosť projektu 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1656" y="1990"/>
              <a:ext cx="413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sk-SK" altLang="sk-SK" sz="17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   36</a:t>
              </a:r>
              <a:r>
                <a:rPr kumimoji="0" lang="sk-SK" altLang="sk-SK" sz="1700" b="0" i="0" u="none" strike="noStrike" cap="none" normalizeH="0" baseline="0" dirty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 M</a:t>
              </a:r>
              <a:endParaRPr kumimoji="0" lang="sk-SK" altLang="sk-SK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3396" y="1990"/>
              <a:ext cx="330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30 M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229" y="2170"/>
              <a:ext cx="577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prevádzka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656" y="2170"/>
              <a:ext cx="965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počas celého roka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3396" y="2170"/>
              <a:ext cx="1080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k-SK" altLang="sk-SK" sz="1700" b="0" i="0" u="none" strike="noStrike" cap="none" normalizeH="0" baseline="0" smtClean="0">
                  <a:ln>
                    <a:noFill/>
                  </a:ln>
                  <a:solidFill>
                    <a:srgbClr val="002060"/>
                  </a:solidFill>
                  <a:effectLst/>
                  <a:latin typeface="Calibri" panose="020F0502020204030204" pitchFamily="34" charset="0"/>
                </a:rPr>
                <a:t>apríl - október (7 M)</a:t>
              </a:r>
              <a:endParaRPr kumimoji="0" lang="sk-SK" altLang="sk-SK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204" y="1253"/>
              <a:ext cx="8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24" name="Rectangle 30"/>
            <p:cNvSpPr>
              <a:spLocks noChangeArrowheads="1"/>
            </p:cNvSpPr>
            <p:nvPr/>
          </p:nvSpPr>
          <p:spPr bwMode="auto">
            <a:xfrm>
              <a:off x="1631" y="1253"/>
              <a:ext cx="8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25" name="Rectangle 31"/>
            <p:cNvSpPr>
              <a:spLocks noChangeArrowheads="1"/>
            </p:cNvSpPr>
            <p:nvPr/>
          </p:nvSpPr>
          <p:spPr bwMode="auto">
            <a:xfrm>
              <a:off x="3371" y="1253"/>
              <a:ext cx="8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26" name="Rectangle 32"/>
            <p:cNvSpPr>
              <a:spLocks noChangeArrowheads="1"/>
            </p:cNvSpPr>
            <p:nvPr/>
          </p:nvSpPr>
          <p:spPr bwMode="auto">
            <a:xfrm>
              <a:off x="5565" y="1253"/>
              <a:ext cx="8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29" name="Rectangle 33"/>
            <p:cNvSpPr>
              <a:spLocks noChangeArrowheads="1"/>
            </p:cNvSpPr>
            <p:nvPr/>
          </p:nvSpPr>
          <p:spPr bwMode="auto">
            <a:xfrm>
              <a:off x="204" y="1424"/>
              <a:ext cx="5369" cy="2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30" name="Line 34"/>
            <p:cNvSpPr>
              <a:spLocks noChangeShapeType="1"/>
            </p:cNvSpPr>
            <p:nvPr/>
          </p:nvSpPr>
          <p:spPr bwMode="auto">
            <a:xfrm>
              <a:off x="1631" y="1253"/>
              <a:ext cx="0" cy="171"/>
            </a:xfrm>
            <a:prstGeom prst="line">
              <a:avLst/>
            </a:pr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31" name="Rectangle 35"/>
            <p:cNvSpPr>
              <a:spLocks noChangeArrowheads="1"/>
            </p:cNvSpPr>
            <p:nvPr/>
          </p:nvSpPr>
          <p:spPr bwMode="auto">
            <a:xfrm>
              <a:off x="1631" y="1253"/>
              <a:ext cx="8" cy="1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32" name="Line 36"/>
            <p:cNvSpPr>
              <a:spLocks noChangeShapeType="1"/>
            </p:cNvSpPr>
            <p:nvPr/>
          </p:nvSpPr>
          <p:spPr bwMode="auto">
            <a:xfrm>
              <a:off x="3371" y="1253"/>
              <a:ext cx="0" cy="171"/>
            </a:xfrm>
            <a:prstGeom prst="line">
              <a:avLst/>
            </a:pr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34" name="Rectangle 37"/>
            <p:cNvSpPr>
              <a:spLocks noChangeArrowheads="1"/>
            </p:cNvSpPr>
            <p:nvPr/>
          </p:nvSpPr>
          <p:spPr bwMode="auto">
            <a:xfrm>
              <a:off x="3371" y="1253"/>
              <a:ext cx="8" cy="1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35" name="Line 38"/>
            <p:cNvSpPr>
              <a:spLocks noChangeShapeType="1"/>
            </p:cNvSpPr>
            <p:nvPr/>
          </p:nvSpPr>
          <p:spPr bwMode="auto">
            <a:xfrm>
              <a:off x="204" y="1613"/>
              <a:ext cx="5369" cy="0"/>
            </a:xfrm>
            <a:prstGeom prst="line">
              <a:avLst/>
            </a:pr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36" name="Rectangle 39"/>
            <p:cNvSpPr>
              <a:spLocks noChangeArrowheads="1"/>
            </p:cNvSpPr>
            <p:nvPr/>
          </p:nvSpPr>
          <p:spPr bwMode="auto">
            <a:xfrm>
              <a:off x="204" y="1613"/>
              <a:ext cx="5369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37" name="Line 40"/>
            <p:cNvSpPr>
              <a:spLocks noChangeShapeType="1"/>
            </p:cNvSpPr>
            <p:nvPr/>
          </p:nvSpPr>
          <p:spPr bwMode="auto">
            <a:xfrm>
              <a:off x="204" y="1793"/>
              <a:ext cx="5369" cy="0"/>
            </a:xfrm>
            <a:prstGeom prst="line">
              <a:avLst/>
            </a:pr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38" name="Rectangle 41"/>
            <p:cNvSpPr>
              <a:spLocks noChangeArrowheads="1"/>
            </p:cNvSpPr>
            <p:nvPr/>
          </p:nvSpPr>
          <p:spPr bwMode="auto">
            <a:xfrm>
              <a:off x="204" y="1793"/>
              <a:ext cx="5369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39" name="Line 42"/>
            <p:cNvSpPr>
              <a:spLocks noChangeShapeType="1"/>
            </p:cNvSpPr>
            <p:nvPr/>
          </p:nvSpPr>
          <p:spPr bwMode="auto">
            <a:xfrm>
              <a:off x="204" y="1972"/>
              <a:ext cx="5369" cy="0"/>
            </a:xfrm>
            <a:prstGeom prst="line">
              <a:avLst/>
            </a:pr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40" name="Rectangle 43"/>
            <p:cNvSpPr>
              <a:spLocks noChangeArrowheads="1"/>
            </p:cNvSpPr>
            <p:nvPr/>
          </p:nvSpPr>
          <p:spPr bwMode="auto">
            <a:xfrm>
              <a:off x="204" y="1972"/>
              <a:ext cx="5369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41" name="Line 44"/>
            <p:cNvSpPr>
              <a:spLocks noChangeShapeType="1"/>
            </p:cNvSpPr>
            <p:nvPr/>
          </p:nvSpPr>
          <p:spPr bwMode="auto">
            <a:xfrm>
              <a:off x="204" y="2152"/>
              <a:ext cx="5369" cy="0"/>
            </a:xfrm>
            <a:prstGeom prst="line">
              <a:avLst/>
            </a:pr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42" name="Rectangle 45"/>
            <p:cNvSpPr>
              <a:spLocks noChangeArrowheads="1"/>
            </p:cNvSpPr>
            <p:nvPr/>
          </p:nvSpPr>
          <p:spPr bwMode="auto">
            <a:xfrm>
              <a:off x="204" y="2152"/>
              <a:ext cx="5369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43" name="Line 46"/>
            <p:cNvSpPr>
              <a:spLocks noChangeShapeType="1"/>
            </p:cNvSpPr>
            <p:nvPr/>
          </p:nvSpPr>
          <p:spPr bwMode="auto">
            <a:xfrm>
              <a:off x="1631" y="1451"/>
              <a:ext cx="0" cy="890"/>
            </a:xfrm>
            <a:prstGeom prst="line">
              <a:avLst/>
            </a:pr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44" name="Rectangle 47"/>
            <p:cNvSpPr>
              <a:spLocks noChangeArrowheads="1"/>
            </p:cNvSpPr>
            <p:nvPr/>
          </p:nvSpPr>
          <p:spPr bwMode="auto">
            <a:xfrm>
              <a:off x="1631" y="1451"/>
              <a:ext cx="8" cy="8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45" name="Line 48"/>
            <p:cNvSpPr>
              <a:spLocks noChangeShapeType="1"/>
            </p:cNvSpPr>
            <p:nvPr/>
          </p:nvSpPr>
          <p:spPr bwMode="auto">
            <a:xfrm>
              <a:off x="3371" y="1451"/>
              <a:ext cx="0" cy="890"/>
            </a:xfrm>
            <a:prstGeom prst="line">
              <a:avLst/>
            </a:prstGeom>
            <a:no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46" name="Rectangle 49"/>
            <p:cNvSpPr>
              <a:spLocks noChangeArrowheads="1"/>
            </p:cNvSpPr>
            <p:nvPr/>
          </p:nvSpPr>
          <p:spPr bwMode="auto">
            <a:xfrm>
              <a:off x="3371" y="1451"/>
              <a:ext cx="8" cy="8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47" name="Line 50"/>
            <p:cNvSpPr>
              <a:spLocks noChangeShapeType="1"/>
            </p:cNvSpPr>
            <p:nvPr/>
          </p:nvSpPr>
          <p:spPr bwMode="auto">
            <a:xfrm>
              <a:off x="204" y="234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48" name="Rectangle 51"/>
            <p:cNvSpPr>
              <a:spLocks noChangeArrowheads="1"/>
            </p:cNvSpPr>
            <p:nvPr/>
          </p:nvSpPr>
          <p:spPr bwMode="auto">
            <a:xfrm>
              <a:off x="204" y="2341"/>
              <a:ext cx="8" cy="9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49" name="Line 52"/>
            <p:cNvSpPr>
              <a:spLocks noChangeShapeType="1"/>
            </p:cNvSpPr>
            <p:nvPr/>
          </p:nvSpPr>
          <p:spPr bwMode="auto">
            <a:xfrm>
              <a:off x="1631" y="234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50" name="Rectangle 53"/>
            <p:cNvSpPr>
              <a:spLocks noChangeArrowheads="1"/>
            </p:cNvSpPr>
            <p:nvPr/>
          </p:nvSpPr>
          <p:spPr bwMode="auto">
            <a:xfrm>
              <a:off x="1631" y="2341"/>
              <a:ext cx="8" cy="9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51" name="Line 54"/>
            <p:cNvSpPr>
              <a:spLocks noChangeShapeType="1"/>
            </p:cNvSpPr>
            <p:nvPr/>
          </p:nvSpPr>
          <p:spPr bwMode="auto">
            <a:xfrm>
              <a:off x="3371" y="234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52" name="Rectangle 55"/>
            <p:cNvSpPr>
              <a:spLocks noChangeArrowheads="1"/>
            </p:cNvSpPr>
            <p:nvPr/>
          </p:nvSpPr>
          <p:spPr bwMode="auto">
            <a:xfrm>
              <a:off x="3371" y="2341"/>
              <a:ext cx="8" cy="9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53" name="Line 56"/>
            <p:cNvSpPr>
              <a:spLocks noChangeShapeType="1"/>
            </p:cNvSpPr>
            <p:nvPr/>
          </p:nvSpPr>
          <p:spPr bwMode="auto">
            <a:xfrm>
              <a:off x="5565" y="234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54" name="Rectangle 57"/>
            <p:cNvSpPr>
              <a:spLocks noChangeArrowheads="1"/>
            </p:cNvSpPr>
            <p:nvPr/>
          </p:nvSpPr>
          <p:spPr bwMode="auto">
            <a:xfrm>
              <a:off x="5565" y="2341"/>
              <a:ext cx="8" cy="9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55" name="Line 58"/>
            <p:cNvSpPr>
              <a:spLocks noChangeShapeType="1"/>
            </p:cNvSpPr>
            <p:nvPr/>
          </p:nvSpPr>
          <p:spPr bwMode="auto">
            <a:xfrm>
              <a:off x="5573" y="125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56" name="Rectangle 59"/>
            <p:cNvSpPr>
              <a:spLocks noChangeArrowheads="1"/>
            </p:cNvSpPr>
            <p:nvPr/>
          </p:nvSpPr>
          <p:spPr bwMode="auto">
            <a:xfrm>
              <a:off x="5573" y="1253"/>
              <a:ext cx="8" cy="9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57" name="Line 60"/>
            <p:cNvSpPr>
              <a:spLocks noChangeShapeType="1"/>
            </p:cNvSpPr>
            <p:nvPr/>
          </p:nvSpPr>
          <p:spPr bwMode="auto">
            <a:xfrm>
              <a:off x="5573" y="143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58" name="Rectangle 61"/>
            <p:cNvSpPr>
              <a:spLocks noChangeArrowheads="1"/>
            </p:cNvSpPr>
            <p:nvPr/>
          </p:nvSpPr>
          <p:spPr bwMode="auto">
            <a:xfrm>
              <a:off x="5573" y="1433"/>
              <a:ext cx="8" cy="9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59" name="Line 62"/>
            <p:cNvSpPr>
              <a:spLocks noChangeShapeType="1"/>
            </p:cNvSpPr>
            <p:nvPr/>
          </p:nvSpPr>
          <p:spPr bwMode="auto">
            <a:xfrm>
              <a:off x="5573" y="161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60" name="Rectangle 63"/>
            <p:cNvSpPr>
              <a:spLocks noChangeArrowheads="1"/>
            </p:cNvSpPr>
            <p:nvPr/>
          </p:nvSpPr>
          <p:spPr bwMode="auto">
            <a:xfrm>
              <a:off x="5573" y="1613"/>
              <a:ext cx="8" cy="9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61" name="Line 64"/>
            <p:cNvSpPr>
              <a:spLocks noChangeShapeType="1"/>
            </p:cNvSpPr>
            <p:nvPr/>
          </p:nvSpPr>
          <p:spPr bwMode="auto">
            <a:xfrm>
              <a:off x="5573" y="179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62" name="Rectangle 65"/>
            <p:cNvSpPr>
              <a:spLocks noChangeArrowheads="1"/>
            </p:cNvSpPr>
            <p:nvPr/>
          </p:nvSpPr>
          <p:spPr bwMode="auto">
            <a:xfrm>
              <a:off x="5573" y="1793"/>
              <a:ext cx="8" cy="9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63" name="Line 66"/>
            <p:cNvSpPr>
              <a:spLocks noChangeShapeType="1"/>
            </p:cNvSpPr>
            <p:nvPr/>
          </p:nvSpPr>
          <p:spPr bwMode="auto">
            <a:xfrm>
              <a:off x="5573" y="197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64" name="Rectangle 67"/>
            <p:cNvSpPr>
              <a:spLocks noChangeArrowheads="1"/>
            </p:cNvSpPr>
            <p:nvPr/>
          </p:nvSpPr>
          <p:spPr bwMode="auto">
            <a:xfrm>
              <a:off x="5573" y="1972"/>
              <a:ext cx="8" cy="9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65" name="Line 68"/>
            <p:cNvSpPr>
              <a:spLocks noChangeShapeType="1"/>
            </p:cNvSpPr>
            <p:nvPr/>
          </p:nvSpPr>
          <p:spPr bwMode="auto">
            <a:xfrm>
              <a:off x="5573" y="215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66" name="Rectangle 69"/>
            <p:cNvSpPr>
              <a:spLocks noChangeArrowheads="1"/>
            </p:cNvSpPr>
            <p:nvPr/>
          </p:nvSpPr>
          <p:spPr bwMode="auto">
            <a:xfrm>
              <a:off x="5573" y="2152"/>
              <a:ext cx="8" cy="9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67" name="Line 70"/>
            <p:cNvSpPr>
              <a:spLocks noChangeShapeType="1"/>
            </p:cNvSpPr>
            <p:nvPr/>
          </p:nvSpPr>
          <p:spPr bwMode="auto">
            <a:xfrm>
              <a:off x="5573" y="233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68" name="Rectangle 71"/>
            <p:cNvSpPr>
              <a:spLocks noChangeArrowheads="1"/>
            </p:cNvSpPr>
            <p:nvPr/>
          </p:nvSpPr>
          <p:spPr bwMode="auto">
            <a:xfrm>
              <a:off x="5573" y="2332"/>
              <a:ext cx="8" cy="9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69" name="Rectangle 72"/>
            <p:cNvSpPr>
              <a:spLocks noChangeArrowheads="1"/>
            </p:cNvSpPr>
            <p:nvPr/>
          </p:nvSpPr>
          <p:spPr bwMode="auto">
            <a:xfrm>
              <a:off x="5548" y="2314"/>
              <a:ext cx="17" cy="18"/>
            </a:xfrm>
            <a:prstGeom prst="rect">
              <a:avLst/>
            </a:prstGeom>
            <a:solidFill>
              <a:srgbClr val="485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70" name="Rectangle 73"/>
            <p:cNvSpPr>
              <a:spLocks noChangeArrowheads="1"/>
            </p:cNvSpPr>
            <p:nvPr/>
          </p:nvSpPr>
          <p:spPr bwMode="auto">
            <a:xfrm>
              <a:off x="5557" y="2323"/>
              <a:ext cx="8" cy="9"/>
            </a:xfrm>
            <a:prstGeom prst="rect">
              <a:avLst/>
            </a:prstGeom>
            <a:solidFill>
              <a:srgbClr val="485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71" name="Rectangle 74"/>
            <p:cNvSpPr>
              <a:spLocks noChangeArrowheads="1"/>
            </p:cNvSpPr>
            <p:nvPr/>
          </p:nvSpPr>
          <p:spPr bwMode="auto">
            <a:xfrm>
              <a:off x="5557" y="2323"/>
              <a:ext cx="8" cy="9"/>
            </a:xfrm>
            <a:prstGeom prst="rect">
              <a:avLst/>
            </a:prstGeom>
            <a:solidFill>
              <a:srgbClr val="485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72" name="Rectangle 75"/>
            <p:cNvSpPr>
              <a:spLocks noChangeArrowheads="1"/>
            </p:cNvSpPr>
            <p:nvPr/>
          </p:nvSpPr>
          <p:spPr bwMode="auto">
            <a:xfrm>
              <a:off x="5532" y="2314"/>
              <a:ext cx="16" cy="18"/>
            </a:xfrm>
            <a:prstGeom prst="rect">
              <a:avLst/>
            </a:prstGeom>
            <a:solidFill>
              <a:srgbClr val="485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73" name="Rectangle 76"/>
            <p:cNvSpPr>
              <a:spLocks noChangeArrowheads="1"/>
            </p:cNvSpPr>
            <p:nvPr/>
          </p:nvSpPr>
          <p:spPr bwMode="auto">
            <a:xfrm>
              <a:off x="5540" y="2323"/>
              <a:ext cx="8" cy="9"/>
            </a:xfrm>
            <a:prstGeom prst="rect">
              <a:avLst/>
            </a:prstGeom>
            <a:solidFill>
              <a:srgbClr val="485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74" name="Rectangle 77"/>
            <p:cNvSpPr>
              <a:spLocks noChangeArrowheads="1"/>
            </p:cNvSpPr>
            <p:nvPr/>
          </p:nvSpPr>
          <p:spPr bwMode="auto">
            <a:xfrm>
              <a:off x="5540" y="2323"/>
              <a:ext cx="8" cy="9"/>
            </a:xfrm>
            <a:prstGeom prst="rect">
              <a:avLst/>
            </a:prstGeom>
            <a:solidFill>
              <a:srgbClr val="485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75" name="Rectangle 78"/>
            <p:cNvSpPr>
              <a:spLocks noChangeArrowheads="1"/>
            </p:cNvSpPr>
            <p:nvPr/>
          </p:nvSpPr>
          <p:spPr bwMode="auto">
            <a:xfrm>
              <a:off x="5548" y="2296"/>
              <a:ext cx="17" cy="18"/>
            </a:xfrm>
            <a:prstGeom prst="rect">
              <a:avLst/>
            </a:prstGeom>
            <a:solidFill>
              <a:srgbClr val="485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76" name="Rectangle 79"/>
            <p:cNvSpPr>
              <a:spLocks noChangeArrowheads="1"/>
            </p:cNvSpPr>
            <p:nvPr/>
          </p:nvSpPr>
          <p:spPr bwMode="auto">
            <a:xfrm>
              <a:off x="5557" y="2305"/>
              <a:ext cx="8" cy="9"/>
            </a:xfrm>
            <a:prstGeom prst="rect">
              <a:avLst/>
            </a:prstGeom>
            <a:solidFill>
              <a:srgbClr val="485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  <p:sp>
          <p:nvSpPr>
            <p:cNvPr id="1077" name="Rectangle 80"/>
            <p:cNvSpPr>
              <a:spLocks noChangeArrowheads="1"/>
            </p:cNvSpPr>
            <p:nvPr/>
          </p:nvSpPr>
          <p:spPr bwMode="auto">
            <a:xfrm>
              <a:off x="5557" y="2305"/>
              <a:ext cx="8" cy="9"/>
            </a:xfrm>
            <a:prstGeom prst="rect">
              <a:avLst/>
            </a:prstGeom>
            <a:solidFill>
              <a:srgbClr val="485D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sk-SK"/>
            </a:p>
          </p:txBody>
        </p:sp>
      </p:grpSp>
    </p:spTree>
    <p:extLst>
      <p:ext uri="{BB962C8B-B14F-4D97-AF65-F5344CB8AC3E}">
        <p14:creationId xmlns:p14="http://schemas.microsoft.com/office/powerpoint/2010/main" val="299822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4795" y="450949"/>
            <a:ext cx="3384376" cy="423974"/>
          </a:xfrm>
        </p:spPr>
        <p:txBody>
          <a:bodyPr>
            <a:noAutofit/>
          </a:bodyPr>
          <a:lstStyle/>
          <a:p>
            <a:pPr algn="l"/>
            <a:r>
              <a:rPr lang="sk-SK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Územný plán</a:t>
            </a:r>
            <a:endParaRPr lang="sk-SK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Územný plán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Obrázo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22475"/>
            <a:ext cx="9036495" cy="487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54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4795" y="450949"/>
            <a:ext cx="3384376" cy="423974"/>
          </a:xfrm>
        </p:spPr>
        <p:txBody>
          <a:bodyPr>
            <a:noAutofit/>
          </a:bodyPr>
          <a:lstStyle/>
          <a:p>
            <a:pPr algn="l"/>
            <a:r>
              <a:rPr lang="sk-SK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Širšie vzťahy</a:t>
            </a:r>
            <a:endParaRPr lang="sk-SK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Širšie vzťahy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4722"/>
            <a:ext cx="7930492" cy="465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328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2503" y="487747"/>
            <a:ext cx="3384376" cy="423974"/>
          </a:xfrm>
        </p:spPr>
        <p:txBody>
          <a:bodyPr>
            <a:noAutofit/>
          </a:bodyPr>
          <a:lstStyle/>
          <a:p>
            <a:pPr algn="l"/>
            <a:r>
              <a:rPr lang="sk-SK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Širšie vzťahy</a:t>
            </a:r>
            <a:endParaRPr lang="sk-SK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Širšie vzťahy - plánované športové areály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Obrázok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5532"/>
            <a:ext cx="9144000" cy="479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1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2503" y="487747"/>
            <a:ext cx="3384376" cy="423974"/>
          </a:xfrm>
        </p:spPr>
        <p:txBody>
          <a:bodyPr>
            <a:noAutofit/>
          </a:bodyPr>
          <a:lstStyle/>
          <a:p>
            <a:pPr algn="l"/>
            <a:r>
              <a:rPr lang="sk-SK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Širšie vzťahy</a:t>
            </a:r>
            <a:endParaRPr lang="sk-SK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Širšie vzťahy – plánovaná električková trať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Obrázo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503" y="1089962"/>
            <a:ext cx="4944627" cy="4895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89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2503" y="487747"/>
            <a:ext cx="3384376" cy="423974"/>
          </a:xfrm>
        </p:spPr>
        <p:txBody>
          <a:bodyPr>
            <a:noAutofit/>
          </a:bodyPr>
          <a:lstStyle/>
          <a:p>
            <a:pPr algn="l"/>
            <a:r>
              <a:rPr lang="sk-SK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Širšie vzťahy</a:t>
            </a:r>
            <a:endParaRPr lang="sk-SK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Širšie vzťahy – plánovaná výstavba D4 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ázok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04" y="1025905"/>
            <a:ext cx="4400901" cy="492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3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2503" y="487747"/>
            <a:ext cx="3384376" cy="423974"/>
          </a:xfrm>
        </p:spPr>
        <p:txBody>
          <a:bodyPr>
            <a:noAutofit/>
          </a:bodyPr>
          <a:lstStyle/>
          <a:p>
            <a:pPr algn="l"/>
            <a:r>
              <a:rPr lang="sk-SK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Širšie vzťahy</a:t>
            </a:r>
            <a:endParaRPr lang="sk-SK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Širšie vzťahy – siete, ochranné pásma 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Obrázo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995449"/>
            <a:ext cx="3811237" cy="501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93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06888" y="450949"/>
            <a:ext cx="5437112" cy="622351"/>
          </a:xfrm>
        </p:spPr>
        <p:txBody>
          <a:bodyPr>
            <a:noAutofit/>
          </a:bodyPr>
          <a:lstStyle/>
          <a:p>
            <a:pPr algn="l"/>
            <a:r>
              <a:rPr lang="sk-SK" b="1" dirty="0" smtClean="0">
                <a:solidFill>
                  <a:srgbClr val="80828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Majetkoprávne vzťahy</a:t>
            </a:r>
            <a:endParaRPr lang="sk-SK" b="1" dirty="0">
              <a:solidFill>
                <a:srgbClr val="80828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4056"/>
            <a:ext cx="2592288" cy="62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3296"/>
            <a:ext cx="9144000" cy="76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507504" y="6309320"/>
            <a:ext cx="7160840" cy="4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sk-SK" sz="1600" dirty="0" smtClean="0">
                <a:solidFill>
                  <a:srgbClr val="808285"/>
                </a:solidFill>
                <a:latin typeface="HelveticaNeueLT Pro 65 Md" pitchFamily="34" charset="-18"/>
              </a:rPr>
              <a:t>Majetkoprávne vzťahy</a:t>
            </a:r>
            <a:endParaRPr lang="sk-SK" sz="1600" dirty="0">
              <a:solidFill>
                <a:srgbClr val="808285"/>
              </a:solidFill>
              <a:latin typeface="HelveticaNeueLT Pro 65 Md" pitchFamily="34" charset="-1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49"/>
            <a:ext cx="28575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Obrázok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34" y="1222474"/>
            <a:ext cx="8928992" cy="475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0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408</Words>
  <Application>Microsoft Office PowerPoint</Application>
  <PresentationFormat>Prezentácia na obrazovke (4:3)</PresentationFormat>
  <Paragraphs>147</Paragraphs>
  <Slides>29</Slides>
  <Notes>1</Notes>
  <HiddenSlides>0</HiddenSlides>
  <MMClips>1</MMClips>
  <ScaleCrop>false</ScaleCrop>
  <HeadingPairs>
    <vt:vector size="6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29</vt:i4>
      </vt:variant>
    </vt:vector>
  </HeadingPairs>
  <TitlesOfParts>
    <vt:vector size="35" baseType="lpstr">
      <vt:lpstr>Arial</vt:lpstr>
      <vt:lpstr>Calibri</vt:lpstr>
      <vt:lpstr>HelveticaNeueLT Pro 65 Md</vt:lpstr>
      <vt:lpstr>HelveticaNeueLT Pro 67 MdCn</vt:lpstr>
      <vt:lpstr>HelveticaNeueLT Pro 97 BlkCn</vt:lpstr>
      <vt:lpstr>Office Theme</vt:lpstr>
      <vt:lpstr>Rozvoj územia vo vlastníctve BSK „pozemky BSK v Petržalke“</vt:lpstr>
      <vt:lpstr>Základná informácia</vt:lpstr>
      <vt:lpstr>Územný plán</vt:lpstr>
      <vt:lpstr>Širšie vzťahy</vt:lpstr>
      <vt:lpstr>Širšie vzťahy</vt:lpstr>
      <vt:lpstr>Širšie vzťahy</vt:lpstr>
      <vt:lpstr>Širšie vzťahy</vt:lpstr>
      <vt:lpstr>Širšie vzťahy</vt:lpstr>
      <vt:lpstr>Majetkoprávne vzťahy</vt:lpstr>
      <vt:lpstr>Možnosti rozvoja územia</vt:lpstr>
      <vt:lpstr>Prezentácia programu PowerPoint</vt:lpstr>
      <vt:lpstr>Prezentácia programu PowerPoint</vt:lpstr>
      <vt:lpstr>Prezentácia programu PowerPoint</vt:lpstr>
      <vt:lpstr>Prezentácia programu PowerPoint</vt:lpstr>
      <vt:lpstr>Areál voľného času –“Náučno-zábavný park“</vt:lpstr>
      <vt:lpstr>Prezentácia programu PowerPoint</vt:lpstr>
      <vt:lpstr>Areál voľného času –“Náučno-zábavný park“</vt:lpstr>
      <vt:lpstr>Areál voľného času –“Familypark (Rakúsko)</vt:lpstr>
      <vt:lpstr>Prezentácia programu PowerPoint</vt:lpstr>
      <vt:lpstr>Prezentácia programu PowerPoint</vt:lpstr>
      <vt:lpstr>Areál voľného času –“Familypark (Rakúsko)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Bory mall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BSK</dc:title>
  <dc:creator>subcell</dc:creator>
  <cp:lastModifiedBy>Peter Huska</cp:lastModifiedBy>
  <cp:revision>59</cp:revision>
  <dcterms:created xsi:type="dcterms:W3CDTF">2013-04-15T08:19:06Z</dcterms:created>
  <dcterms:modified xsi:type="dcterms:W3CDTF">2015-06-16T13:18:30Z</dcterms:modified>
</cp:coreProperties>
</file>