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72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97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8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7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543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22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434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82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6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168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799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31D5-CBD7-493F-A0FC-233D88493D21}" type="datetimeFigureOut">
              <a:rPr lang="sk-SK" smtClean="0"/>
              <a:t>18. 6. 2018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F8FA-8837-42D6-9CC4-E0374F712C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425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97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-16713" y="332656"/>
            <a:ext cx="899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Integrovaný záchranný systé</a:t>
            </a:r>
            <a:r>
              <a:rPr lang="sk-SK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695728" y="12306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Zákon č. 129/2002 Z.z.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76" y="4997527"/>
            <a:ext cx="2652657" cy="1762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7" y="3650587"/>
            <a:ext cx="2262233" cy="169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75" y="4368292"/>
            <a:ext cx="1069999" cy="106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" y="5365401"/>
            <a:ext cx="2567912" cy="1492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24" y="1616228"/>
            <a:ext cx="2166076" cy="1453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66" y="2800629"/>
            <a:ext cx="2286000" cy="152400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10" y="3096252"/>
            <a:ext cx="2384700" cy="180704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06" y="4972310"/>
            <a:ext cx="2762286" cy="1841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41" y="1255986"/>
            <a:ext cx="1446231" cy="144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9" y="4997527"/>
            <a:ext cx="1043493" cy="1152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1423898"/>
            <a:ext cx="1626375" cy="210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28" y="1436305"/>
            <a:ext cx="887495" cy="1135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49" y="3368840"/>
            <a:ext cx="1420000" cy="14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15" y="1616228"/>
            <a:ext cx="1682750" cy="168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88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7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k-SK" sz="3100" b="1" dirty="0">
                <a:solidFill>
                  <a:schemeClr val="bg1"/>
                </a:solidFill>
              </a:rPr>
              <a:t>Riadenie a koordinácia činností záchranných</a:t>
            </a:r>
            <a:br>
              <a:rPr lang="sk-SK" sz="3100" b="1" dirty="0">
                <a:solidFill>
                  <a:schemeClr val="bg1"/>
                </a:solidFill>
              </a:rPr>
            </a:br>
            <a:r>
              <a:rPr lang="sk-SK" sz="3100" b="1" dirty="0">
                <a:solidFill>
                  <a:schemeClr val="bg1"/>
                </a:solidFill>
              </a:rPr>
              <a:t>zložiek </a:t>
            </a:r>
            <a:r>
              <a:rPr lang="sk-SK" sz="3100" b="1" dirty="0" smtClean="0">
                <a:solidFill>
                  <a:schemeClr val="bg1"/>
                </a:solidFill>
              </a:rPr>
              <a:t>IZS na </a:t>
            </a:r>
            <a:r>
              <a:rPr lang="sk-SK" sz="3100" b="1" dirty="0">
                <a:solidFill>
                  <a:schemeClr val="bg1"/>
                </a:solidFill>
              </a:rPr>
              <a:t>mieste zásahu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1600" b="1" u="sng" dirty="0" smtClean="0"/>
              <a:t>Na </a:t>
            </a:r>
            <a:r>
              <a:rPr lang="sk-SK" sz="1600" b="1" u="sng" dirty="0"/>
              <a:t>mieste zásahu riadi </a:t>
            </a:r>
            <a:r>
              <a:rPr lang="sk-SK" sz="1600" dirty="0"/>
              <a:t>a koordinuje činnosť záchranných zložiek integrovaného záchranného systému </a:t>
            </a:r>
            <a:r>
              <a:rPr lang="sk-SK" sz="1600" dirty="0">
                <a:solidFill>
                  <a:srgbClr val="C00000"/>
                </a:solidFill>
              </a:rPr>
              <a:t>veliteľ zásahu z Hasičského a záchranného zboru </a:t>
            </a:r>
            <a:r>
              <a:rPr lang="sk-SK" sz="1600" dirty="0" smtClean="0"/>
              <a:t>v </a:t>
            </a:r>
            <a:r>
              <a:rPr lang="sk-SK" sz="1600" dirty="0"/>
              <a:t>horských oblastiach pri záchrannej činnosti </a:t>
            </a:r>
            <a:r>
              <a:rPr lang="sk-SK" sz="1600" dirty="0" smtClean="0"/>
              <a:t>vedúci </a:t>
            </a:r>
            <a:r>
              <a:rPr lang="sk-SK" sz="1600" dirty="0"/>
              <a:t>zásahu z Horskej záchrannej služby.</a:t>
            </a:r>
            <a:br>
              <a:rPr lang="sk-SK" sz="1600" dirty="0"/>
            </a:br>
            <a:endParaRPr lang="sk-SK" sz="16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619750" cy="1860798"/>
          </a:xfrm>
          <a:prstGeom prst="rect">
            <a:avLst/>
          </a:prstGeom>
        </p:spPr>
      </p:pic>
      <p:sp>
        <p:nvSpPr>
          <p:cNvPr id="6" name="Šípka dolu 5"/>
          <p:cNvSpPr/>
          <p:nvPr/>
        </p:nvSpPr>
        <p:spPr>
          <a:xfrm rot="2944504">
            <a:off x="2699792" y="3861048"/>
            <a:ext cx="288032" cy="648072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>
            <a:off x="4695148" y="3861048"/>
            <a:ext cx="288032" cy="648072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lu 7"/>
          <p:cNvSpPr/>
          <p:nvPr/>
        </p:nvSpPr>
        <p:spPr>
          <a:xfrm rot="17917890">
            <a:off x="7095753" y="3903409"/>
            <a:ext cx="288032" cy="648072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09748"/>
            <a:ext cx="1800200" cy="2146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10" y="4537766"/>
            <a:ext cx="2006133" cy="217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" y="3167610"/>
            <a:ext cx="1656184" cy="1242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46" y="4738439"/>
            <a:ext cx="2441467" cy="1831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738439"/>
            <a:ext cx="2265685" cy="1817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300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68" y="4501709"/>
            <a:ext cx="2088232" cy="2143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bdĺžnik 3"/>
          <p:cNvSpPr/>
          <p:nvPr/>
        </p:nvSpPr>
        <p:spPr>
          <a:xfrm>
            <a:off x="2339752" y="0"/>
            <a:ext cx="6914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Novinka od 01.01.2018</a:t>
            </a:r>
            <a:endParaRPr lang="sk-SK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2309664" cy="153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16" y="1268760"/>
            <a:ext cx="1523780" cy="138092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492676" y="1196751"/>
            <a:ext cx="53223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Od 01.01.2018 v prípade TIESNE je možné poslať SMS správu na tiesňovú linku </a:t>
            </a:r>
            <a:r>
              <a:rPr lang="sk-SK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112.</a:t>
            </a:r>
          </a:p>
          <a:p>
            <a:endParaRPr lang="sk-SK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sk-SK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" y="128583"/>
            <a:ext cx="9121013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338936" cy="562074"/>
          </a:xfrm>
          <a:solidFill>
            <a:srgbClr val="FFFF00">
              <a:alpha val="9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Systém eCALL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384376" cy="2537489"/>
          </a:xfrm>
        </p:spPr>
      </p:pic>
      <p:sp>
        <p:nvSpPr>
          <p:cNvPr id="3" name="Obdĺžnik 2"/>
          <p:cNvSpPr/>
          <p:nvPr/>
        </p:nvSpPr>
        <p:spPr>
          <a:xfrm>
            <a:off x="467544" y="5373216"/>
            <a:ext cx="416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1.04.2018 </a:t>
            </a:r>
            <a:endParaRPr lang="sk-SK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" y="-21319"/>
            <a:ext cx="9145313" cy="68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71600" y="0"/>
            <a:ext cx="7507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Ako volať na tiesňovú linku 112</a:t>
            </a:r>
            <a:endParaRPr lang="sk-SK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520" y="769441"/>
            <a:ext cx="561662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k-SK" dirty="0" smtClean="0"/>
              <a:t>Na linku </a:t>
            </a:r>
            <a:r>
              <a:rPr lang="sk-SK" dirty="0" smtClean="0">
                <a:solidFill>
                  <a:srgbClr val="FF0000"/>
                </a:solidFill>
              </a:rPr>
              <a:t>112 </a:t>
            </a:r>
            <a:r>
              <a:rPr lang="sk-SK" dirty="0" smtClean="0"/>
              <a:t>môžete volať z akéhokoľvek telefónu – pevnej linky, mobilu či telefónneho automatu. Vytočíte čísla 1-1-2 bez predvoľby a počkáte kým sa na druhej strane linky ozve operátor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. (pri každom zavolaní sa ozve hláska, ktorá oznámi že ste sa dovolali na linku tiesňového volania 112)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2708920"/>
            <a:ext cx="561662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k-SK" dirty="0" smtClean="0"/>
              <a:t>Volaním na číslo tiesňového volania 112 sa dovoláte na najbližšie koordinačné stredisko IZS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(na Slovensku je zriadených 8 koordinačných stredísk IZS)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07504" y="4038203"/>
            <a:ext cx="47298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Zásady volania na 112</a:t>
            </a:r>
            <a:endParaRPr lang="sk-SK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07504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Zachovať pokoj, rozprávať pomaly, zrozumiteľne, nahlas 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Hovor uskutočniť z bezpečného a pokiaľ možno čo najtichšieho miesta,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Byť trpezlivý – počkať kým operátor zodvihne telefón, neskladať telefón,</a:t>
            </a:r>
          </a:p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05" y="548680"/>
            <a:ext cx="2448272" cy="1632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58" y="3072762"/>
            <a:ext cx="2854163" cy="1939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Obojsmerná zvislá šípka 10"/>
          <p:cNvSpPr/>
          <p:nvPr/>
        </p:nvSpPr>
        <p:spPr>
          <a:xfrm>
            <a:off x="7114236" y="2161439"/>
            <a:ext cx="555671" cy="864096"/>
          </a:xfrm>
          <a:prstGeom prst="upDownArrow">
            <a:avLst/>
          </a:prstGeom>
          <a:solidFill>
            <a:schemeClr val="accent6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8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92696"/>
            <a:ext cx="7092280" cy="58361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1800" b="1" u="sng" dirty="0">
                <a:solidFill>
                  <a:srgbClr val="C00000"/>
                </a:solidFill>
              </a:rPr>
              <a:t>Čo sa stalo? </a:t>
            </a:r>
            <a:r>
              <a:rPr lang="sk-SK" sz="1800" dirty="0"/>
              <a:t>Táto informácia je potrebná na posúdenie, akú pomoc treba vyslať. Či ide o požiar, dopravnú nehodu, povodeň, trestný čin a pod. Doplňujúcou informáciou o aký rozsah udalosti ide, požiar domu, bytu, lesa, ohrozenie viacerých osôb, zaplavenie cesty a pod. </a:t>
            </a:r>
          </a:p>
          <a:p>
            <a:pPr marL="0" indent="0">
              <a:buNone/>
            </a:pPr>
            <a:endParaRPr lang="sk-SK" sz="1800" b="1" u="sng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b="1" u="sng" dirty="0" smtClean="0">
                <a:solidFill>
                  <a:srgbClr val="C00000"/>
                </a:solidFill>
              </a:rPr>
              <a:t>Kde sa to stalo? </a:t>
            </a:r>
            <a:r>
              <a:rPr lang="sk-SK" sz="1800" dirty="0" smtClean="0"/>
              <a:t>Táto informácia je nutná k ľahkému a rýchlemu nájdeniu miesta udalosti. Ak sa udalosť stala v byte, na pracovisku alebo v inom uzatvorenom priestore, treba operátorovi povedať adresu a číslo domu, poschodie, číslo bytu, meno majiteľa bytu. Ak sa udalosť stala na verejnej komunikácii alebo na voľných priestranstvách, je potrebný stručný a výstižný popis miesta udalosti, napr. spomenúť typickú budovu nablízku, alebo križovatku, poslednú obec, odbočku, kilometrovník na diaľnici a pod. 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b="1" u="sng" dirty="0" smtClean="0">
                <a:solidFill>
                  <a:srgbClr val="C00000"/>
                </a:solidFill>
              </a:rPr>
              <a:t>Komu sa stalo?</a:t>
            </a:r>
            <a:r>
              <a:rPr lang="sk-SK" sz="1800" dirty="0">
                <a:solidFill>
                  <a:srgbClr val="C00000"/>
                </a:solidFill>
              </a:rPr>
              <a:t> </a:t>
            </a:r>
            <a:r>
              <a:rPr lang="sk-SK" sz="1800" dirty="0" smtClean="0"/>
              <a:t>Treba spomenúť čo najviac informácií o postihnutom: pohlavie, približný vek, počet postihnutých, tieto informácie sú dôležité na zabezpečenie adekvátnej pomoci.</a:t>
            </a:r>
          </a:p>
          <a:p>
            <a:pPr marL="0" indent="0">
              <a:buNone/>
            </a:pPr>
            <a:endParaRPr lang="sk-SK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b="1" u="sng" dirty="0" smtClean="0">
                <a:solidFill>
                  <a:srgbClr val="C00000"/>
                </a:solidFill>
              </a:rPr>
              <a:t>Kedy sa stalo? </a:t>
            </a:r>
            <a:r>
              <a:rPr lang="sk-SK" sz="1800" b="1" dirty="0" smtClean="0">
                <a:solidFill>
                  <a:srgbClr val="C00000"/>
                </a:solidFill>
              </a:rPr>
              <a:t> </a:t>
            </a:r>
            <a:r>
              <a:rPr lang="sk-SK" sz="1800" dirty="0" smtClean="0"/>
              <a:t>Je potrebné nahlásiť presne dátum a čas kedy nastala udalosť.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sz="16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2268333" y="0"/>
            <a:ext cx="45540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Informácie pre </a:t>
            </a:r>
            <a:r>
              <a:rPr lang="sk-SK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operátora 112</a:t>
            </a:r>
            <a:endParaRPr lang="sk-SK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5373216"/>
            <a:ext cx="1155675" cy="1155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66" y="4221088"/>
            <a:ext cx="1415495" cy="94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49" y="1883175"/>
            <a:ext cx="1440160" cy="921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49" y="764704"/>
            <a:ext cx="1375245" cy="10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47" y="2937060"/>
            <a:ext cx="1944216" cy="1203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49" y="4221088"/>
            <a:ext cx="1415495" cy="94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32" y="1883175"/>
            <a:ext cx="1440160" cy="921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32" y="764704"/>
            <a:ext cx="1375245" cy="10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30" y="2937060"/>
            <a:ext cx="1944216" cy="1203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32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000" t="-18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260648"/>
            <a:ext cx="766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ĎAKUJEM ZA POZORNOSŤ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5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56000" t="9000" r="-3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43808" y="476672"/>
            <a:ext cx="5292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Integrovaný záchranný systém</a:t>
            </a:r>
            <a:endParaRPr lang="sk-SK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bdĺžniková bublina 4"/>
          <p:cNvSpPr/>
          <p:nvPr/>
        </p:nvSpPr>
        <p:spPr>
          <a:xfrm>
            <a:off x="3491880" y="1268760"/>
            <a:ext cx="5184576" cy="1296144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- </a:t>
            </a:r>
            <a:r>
              <a:rPr lang="sk-SK" sz="2000" dirty="0" smtClean="0">
                <a:solidFill>
                  <a:srgbClr val="FFFF00"/>
                </a:solidFill>
              </a:rPr>
              <a:t>koordinovaný postup jeho zložiek pri zabezpečovaní ich pripravenosti a pri vykonávaní činnosti a opatrení súvisiacich s poskytovaním pomoci v </a:t>
            </a:r>
            <a:r>
              <a:rPr lang="sk-SK" sz="2000" b="1" dirty="0" smtClean="0">
                <a:solidFill>
                  <a:srgbClr val="FF0000"/>
                </a:solidFill>
              </a:rPr>
              <a:t>TIESNI</a:t>
            </a:r>
            <a:r>
              <a:rPr lang="sk-SK" dirty="0" smtClean="0">
                <a:solidFill>
                  <a:srgbClr val="FFFF00"/>
                </a:solidFill>
              </a:rPr>
              <a:t>,.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6" name="Šípka dolu 5"/>
          <p:cNvSpPr/>
          <p:nvPr/>
        </p:nvSpPr>
        <p:spPr>
          <a:xfrm>
            <a:off x="3996470" y="2726175"/>
            <a:ext cx="432048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3667371" y="33075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/>
              <a:t>Základné pojmy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347864" y="3649423"/>
            <a:ext cx="51307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u="sng" dirty="0" smtClean="0">
                <a:solidFill>
                  <a:srgbClr val="FF0000"/>
                </a:solidFill>
              </a:rPr>
              <a:t>TIESEŇ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je stav , </a:t>
            </a:r>
            <a:r>
              <a:rPr lang="sk-SK" dirty="0"/>
              <a:t>pri ktorom je bezprostredne ohrozený život, zdravie, majetok alebo životné prostredie a postihnutý je odkázaný na poskytnutie pomoci, </a:t>
            </a:r>
            <a:endParaRPr lang="sk-SK" dirty="0" smtClean="0"/>
          </a:p>
          <a:p>
            <a:endParaRPr lang="sk-SK" dirty="0"/>
          </a:p>
          <a:p>
            <a:r>
              <a:rPr lang="sk-SK" b="1" i="1" u="sng" dirty="0" smtClean="0">
                <a:solidFill>
                  <a:srgbClr val="FF0000"/>
                </a:solidFill>
              </a:rPr>
              <a:t>ZÁSAH</a:t>
            </a:r>
            <a:r>
              <a:rPr lang="sk-SK" dirty="0" smtClean="0"/>
              <a:t> je súhrn </a:t>
            </a:r>
            <a:r>
              <a:rPr lang="sk-SK" dirty="0"/>
              <a:t>nevyhnutných úkonov a opatrení záchranných zložiek integrovaného záchranného systému </a:t>
            </a:r>
            <a:r>
              <a:rPr lang="sk-SK" dirty="0" smtClean="0"/>
              <a:t>ktoré </a:t>
            </a:r>
            <a:r>
              <a:rPr lang="sk-SK" dirty="0"/>
              <a:t>súvisia s neodkladným poskytnutím pomoci v tiesni, 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12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b="1" i="1" dirty="0" smtClean="0">
                <a:solidFill>
                  <a:srgbClr val="002060"/>
                </a:solidFill>
              </a:rPr>
              <a:t>Do pôsobnosti IZS patrí:</a:t>
            </a:r>
          </a:p>
          <a:p>
            <a:pPr marL="0" indent="0">
              <a:buNone/>
            </a:pPr>
            <a:endParaRPr lang="sk-SK" sz="2400" b="1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Ministerstvo vnútra SR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2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2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Ministerstvo zdravotníctva SR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Okresné úrady v sídle kraja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2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Záchranné zložky</a:t>
            </a:r>
            <a:r>
              <a:rPr lang="sk-SK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sk-SK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      						         ..... </a:t>
            </a:r>
            <a:endParaRPr lang="sk-SK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55575" y="260648"/>
            <a:ext cx="7535075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Organizácia integrovaného záchranného systému </a:t>
            </a:r>
            <a:endParaRPr lang="sk-SK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45" y="1556792"/>
            <a:ext cx="840976" cy="82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43508"/>
            <a:ext cx="2124447" cy="111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32752"/>
            <a:ext cx="1235968" cy="36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898" y="5453677"/>
            <a:ext cx="437348" cy="43734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5534" y="5434487"/>
            <a:ext cx="472703" cy="47270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6665" y="5434408"/>
            <a:ext cx="432156" cy="47733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2" y="5427031"/>
            <a:ext cx="446297" cy="484714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9577" y="5427030"/>
            <a:ext cx="457296" cy="48016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904" y="5427030"/>
            <a:ext cx="482892" cy="4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25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C000"/>
                </a:solidFill>
              </a:rPr>
              <a:t>Pôsobnosť MV SR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riadi </a:t>
            </a:r>
            <a:r>
              <a:rPr lang="sk-SK" dirty="0"/>
              <a:t>a koordinuje plnenie úloh na úseku integrovaného záchranného systému, </a:t>
            </a:r>
            <a:br>
              <a:rPr lang="sk-SK" dirty="0"/>
            </a:b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</a:t>
            </a:r>
            <a:r>
              <a:rPr lang="sk-SK" dirty="0"/>
              <a:t>vypracúva v spolupráci s ministerstvom zdravotníctva koncepciu organizácie a rozvoja </a:t>
            </a:r>
            <a:r>
              <a:rPr lang="sk-SK" dirty="0" smtClean="0"/>
              <a:t>  </a:t>
            </a:r>
          </a:p>
          <a:p>
            <a:pPr marL="0" indent="0">
              <a:buNone/>
            </a:pPr>
            <a:r>
              <a:rPr lang="sk-SK" dirty="0" smtClean="0"/>
              <a:t>        integrovaného </a:t>
            </a:r>
            <a:r>
              <a:rPr lang="sk-SK" dirty="0"/>
              <a:t>záchranného systému, </a:t>
            </a:r>
            <a:br>
              <a:rPr lang="sk-SK" dirty="0"/>
            </a:b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zabezpečuje </a:t>
            </a:r>
            <a:r>
              <a:rPr lang="sk-SK" dirty="0"/>
              <a:t>v spolupráci s ministerstvom zdravotníctva odbornú prípravu </a:t>
            </a:r>
            <a:r>
              <a:rPr lang="sk-SK" dirty="0" smtClean="0"/>
              <a:t>osôb </a:t>
            </a:r>
            <a:r>
              <a:rPr lang="sk-SK" dirty="0"/>
              <a:t>zaradených do koordinačných stredísk, operačných stredísk tiesňového volania a dispečerských pracovísk, </a:t>
            </a:r>
            <a:br>
              <a:rPr lang="sk-SK" dirty="0"/>
            </a:b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spolupracuje </a:t>
            </a:r>
            <a:r>
              <a:rPr lang="sk-SK" dirty="0"/>
              <a:t>s orgánmi štátnej správy na príprave a tvorbe automatizovaného systému podpory riadenia a spracúvania informácií, </a:t>
            </a:r>
            <a:br>
              <a:rPr lang="sk-SK" dirty="0"/>
            </a:b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zabezpečuje </a:t>
            </a:r>
            <a:r>
              <a:rPr lang="sk-SK" dirty="0"/>
              <a:t>vysielanie záchranných zložiek integrovaného záchranného systému pri poskytovaní pomoci v tiesni medzi krajmi, </a:t>
            </a:r>
            <a:br>
              <a:rPr lang="sk-SK" dirty="0"/>
            </a:b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zabezpečuje </a:t>
            </a:r>
            <a:r>
              <a:rPr lang="sk-SK" dirty="0"/>
              <a:t>vyžadovanie pomoci a vysielanie záchranných zložiek integrovaného záchranného systému v rámci medzinárodnej pomoci a humanitárnej spolupráce, </a:t>
            </a:r>
            <a:br>
              <a:rPr lang="sk-SK" dirty="0"/>
            </a:b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zabezpečuje </a:t>
            </a:r>
            <a:r>
              <a:rPr lang="sk-SK" dirty="0"/>
              <a:t>hlasový a dátový prenos informácií telekomunikačnými sieťami a telekomunikačnými zariadeniami alebo rádiovými sieťami s vyslanými záchrannými zložkami integrovaného záchranného systému v rámci medzinárodnej pomoci a humanitárnej spolupráce, 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4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557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/>
              <a:t>koordinuje </a:t>
            </a:r>
            <a:r>
              <a:rPr lang="sk-SK" sz="2800" dirty="0"/>
              <a:t>prípravu traumatologických plánov, ktoré sú povinné vypracúvať zariadenia ústavnej zdravotnej starostlivosti, na zabezpečenie úloh súvisiacich s poskytovaním pomoci v tiesni pri udalostiach s vysokým počtom postihnutých v ohrození života alebo s poškodením zdravia, </a:t>
            </a:r>
            <a:br>
              <a:rPr lang="sk-SK" sz="2800" dirty="0"/>
            </a:br>
            <a:endParaRPr lang="sk-SK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/>
              <a:t>spolupodieľa </a:t>
            </a:r>
            <a:r>
              <a:rPr lang="sk-SK" sz="2800" dirty="0"/>
              <a:t>sa na vypracúvaní koncepcie organizácie a rozvoja integrovaného záchranného systému.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46856" y="116632"/>
            <a:ext cx="822960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Pôsobnosť MZ SR</a:t>
            </a:r>
            <a:endParaRPr lang="sk-S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6625"/>
                    </a14:imgEffect>
                    <a14:imgEffect>
                      <a14:saturation sat="280000"/>
                    </a14:imgEffect>
                    <a14:imgEffect>
                      <a14:brightnessContrast bright="10000" contrast="3000"/>
                    </a14:imgEffect>
                  </a14:imgLayer>
                </a14:imgProps>
              </a:ext>
            </a:extLst>
          </a:blip>
          <a:srcRect/>
          <a:stretch>
            <a:fillRect l="1000" t="15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381947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Okresný úrad v sídle kraja</a:t>
            </a:r>
            <a:r>
              <a:rPr lang="sk-SK" dirty="0" smtClean="0"/>
              <a:t> koordinuje </a:t>
            </a:r>
            <a:r>
              <a:rPr lang="sk-SK" dirty="0"/>
              <a:t>a metodicky riadi plnenie úloh na úseku integrovaného záchranného systému na území kraja.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 smtClean="0"/>
              <a:t>Na </a:t>
            </a:r>
            <a:r>
              <a:rPr lang="sk-SK" b="1" u="sng" dirty="0"/>
              <a:t>tieto </a:t>
            </a:r>
            <a:r>
              <a:rPr lang="sk-SK" b="1" u="sng" dirty="0" smtClean="0"/>
              <a:t>účely: </a:t>
            </a:r>
            <a:r>
              <a:rPr lang="sk-SK" b="1" u="sng" dirty="0"/>
              <a:t/>
            </a:r>
            <a:br>
              <a:rPr lang="sk-SK" b="1" u="sng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>
                <a:solidFill>
                  <a:srgbClr val="00B050"/>
                </a:solidFill>
              </a:rPr>
              <a:t>a)</a:t>
            </a:r>
            <a:r>
              <a:rPr lang="sk-SK" dirty="0" smtClean="0"/>
              <a:t> zriaďuje koordinačné stredisko, </a:t>
            </a:r>
            <a:br>
              <a:rPr lang="sk-SK" dirty="0" smtClean="0"/>
            </a:br>
            <a:r>
              <a:rPr lang="sk-SK" dirty="0" smtClean="0">
                <a:solidFill>
                  <a:srgbClr val="00B050"/>
                </a:solidFill>
              </a:rPr>
              <a:t>b)</a:t>
            </a:r>
            <a:r>
              <a:rPr lang="sk-SK" dirty="0" smtClean="0"/>
              <a:t> utvára technické podmienky na činnosť koordinačného strediska, </a:t>
            </a:r>
            <a:br>
              <a:rPr lang="sk-SK" dirty="0" smtClean="0"/>
            </a:br>
            <a:r>
              <a:rPr lang="sk-SK" dirty="0" smtClean="0">
                <a:solidFill>
                  <a:srgbClr val="00B050"/>
                </a:solidFill>
              </a:rPr>
              <a:t>c)</a:t>
            </a:r>
            <a:r>
              <a:rPr lang="sk-SK" dirty="0" smtClean="0"/>
              <a:t> rozhoduje o náhrade výdavkov a náhrade škody a uhrádza tieto náhrady, </a:t>
            </a:r>
            <a:br>
              <a:rPr lang="sk-SK" dirty="0" smtClean="0"/>
            </a:br>
            <a:r>
              <a:rPr lang="sk-SK" dirty="0" smtClean="0">
                <a:solidFill>
                  <a:srgbClr val="00B050"/>
                </a:solidFill>
              </a:rPr>
              <a:t>d) </a:t>
            </a:r>
            <a:r>
              <a:rPr lang="sk-SK" dirty="0" smtClean="0"/>
              <a:t>spolupodieľa sa na vypracúvaní koncepcie organizácie a rozvoja integrovaného záchranného systému.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Pôsobnosť Okresného úradu v sídle kraja</a:t>
            </a:r>
            <a:endParaRPr lang="sk-SK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13161" y="116633"/>
            <a:ext cx="6629645" cy="830997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Záchranné zložky </a:t>
            </a:r>
          </a:p>
          <a:p>
            <a:pPr algn="ctr"/>
            <a:r>
              <a:rPr lang="sk-SK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integrovaného záchranného systému</a:t>
            </a:r>
            <a:endParaRPr lang="sk-SK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503548" y="1466695"/>
            <a:ext cx="216024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Základné záchranné zložky 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3383868" y="1466695"/>
            <a:ext cx="216024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Ostatné záchranné zložky 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412355" y="1466695"/>
            <a:ext cx="216024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Útvary policajného zboru 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Šípka dolu 8"/>
          <p:cNvSpPr/>
          <p:nvPr/>
        </p:nvSpPr>
        <p:spPr>
          <a:xfrm>
            <a:off x="1583668" y="1077158"/>
            <a:ext cx="216024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lu 9"/>
          <p:cNvSpPr/>
          <p:nvPr/>
        </p:nvSpPr>
        <p:spPr>
          <a:xfrm>
            <a:off x="4355976" y="1077158"/>
            <a:ext cx="216024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lu 10"/>
          <p:cNvSpPr/>
          <p:nvPr/>
        </p:nvSpPr>
        <p:spPr>
          <a:xfrm>
            <a:off x="7492475" y="1077158"/>
            <a:ext cx="216024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aoblený obdĺžnik 12"/>
          <p:cNvSpPr/>
          <p:nvPr/>
        </p:nvSpPr>
        <p:spPr>
          <a:xfrm>
            <a:off x="107504" y="2636912"/>
            <a:ext cx="2952328" cy="33123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Hasičský </a:t>
            </a:r>
            <a:r>
              <a:rPr lang="sk-SK" sz="1600" dirty="0"/>
              <a:t>a záchranný </a:t>
            </a:r>
            <a:r>
              <a:rPr lang="sk-SK" sz="1600" dirty="0" smtClean="0"/>
              <a:t>zbor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/>
              <a:t>poskytovatelia záchrannej zdravotnej </a:t>
            </a:r>
            <a:r>
              <a:rPr lang="sk-SK" sz="1600" dirty="0" smtClean="0"/>
              <a:t>služby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/>
              <a:t>kontrolné chemické laboratóriá civilnej </a:t>
            </a:r>
            <a:r>
              <a:rPr lang="sk-SK" sz="1600" dirty="0" smtClean="0"/>
              <a:t>ochrany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/>
              <a:t>Horská záchranná </a:t>
            </a:r>
            <a:r>
              <a:rPr lang="sk-SK" sz="1600" dirty="0" smtClean="0"/>
              <a:t>služba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/>
              <a:t>Banská záchranná služba</a:t>
            </a:r>
          </a:p>
        </p:txBody>
      </p:sp>
      <p:cxnSp>
        <p:nvCxnSpPr>
          <p:cNvPr id="17" name="Rovná spojnica 16"/>
          <p:cNvCxnSpPr/>
          <p:nvPr/>
        </p:nvCxnSpPr>
        <p:spPr>
          <a:xfrm>
            <a:off x="98042" y="3432899"/>
            <a:ext cx="2961790" cy="0"/>
          </a:xfrm>
          <a:prstGeom prst="line">
            <a:avLst/>
          </a:prstGeom>
          <a:ln w="47625" cmpd="sng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215516" y="2853175"/>
            <a:ext cx="2736304" cy="369332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záchranné zložky</a:t>
            </a:r>
            <a:endParaRPr lang="sk-SK" b="1" dirty="0"/>
          </a:p>
        </p:txBody>
      </p:sp>
      <p:sp>
        <p:nvSpPr>
          <p:cNvPr id="30" name="Zaoblený obdĺžnik 29"/>
          <p:cNvSpPr/>
          <p:nvPr/>
        </p:nvSpPr>
        <p:spPr>
          <a:xfrm>
            <a:off x="3131840" y="2628298"/>
            <a:ext cx="4680520" cy="41130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sk-SK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Armáda </a:t>
            </a:r>
            <a:r>
              <a:rPr lang="sk-SK" sz="1600" dirty="0"/>
              <a:t>Slovenskej </a:t>
            </a:r>
            <a:r>
              <a:rPr lang="sk-SK" sz="1600" dirty="0" smtClean="0"/>
              <a:t>republiky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 </a:t>
            </a:r>
            <a:r>
              <a:rPr lang="sk-SK" sz="1600" dirty="0"/>
              <a:t>obecné (mestské) hasičské </a:t>
            </a:r>
            <a:r>
              <a:rPr lang="sk-SK" sz="1600" dirty="0" smtClean="0"/>
              <a:t>zbory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 </a:t>
            </a:r>
            <a:r>
              <a:rPr lang="sk-SK" sz="1600" dirty="0"/>
              <a:t>závodné hasičské </a:t>
            </a:r>
            <a:r>
              <a:rPr lang="sk-SK" sz="1600" dirty="0" smtClean="0"/>
              <a:t>útvary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závodné </a:t>
            </a:r>
            <a:r>
              <a:rPr lang="sk-SK" sz="1600" dirty="0"/>
              <a:t>hasičské </a:t>
            </a:r>
            <a:r>
              <a:rPr lang="sk-SK" sz="1600" dirty="0" smtClean="0"/>
              <a:t>zbory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pracoviská </a:t>
            </a:r>
            <a:r>
              <a:rPr lang="sk-SK" sz="1600" dirty="0"/>
              <a:t>vykonávajúce štátny dozor alebo činnosti podľa osobitných </a:t>
            </a:r>
            <a:r>
              <a:rPr lang="sk-SK" sz="1600" dirty="0" smtClean="0"/>
              <a:t>predpisov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 </a:t>
            </a:r>
            <a:r>
              <a:rPr lang="sk-SK" sz="1600" dirty="0"/>
              <a:t>jednotky civilnej </a:t>
            </a:r>
            <a:r>
              <a:rPr lang="sk-SK" sz="1600" dirty="0" smtClean="0"/>
              <a:t>ochrany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obecná polícia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útvary </a:t>
            </a:r>
            <a:r>
              <a:rPr lang="sk-SK" sz="1600" dirty="0"/>
              <a:t>Železničnej </a:t>
            </a:r>
            <a:r>
              <a:rPr lang="sk-SK" sz="1600" dirty="0" smtClean="0"/>
              <a:t>polície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Slovenský </a:t>
            </a:r>
            <a:r>
              <a:rPr lang="sk-SK" sz="1600" dirty="0"/>
              <a:t>Červený </a:t>
            </a:r>
            <a:r>
              <a:rPr lang="sk-SK" sz="1600" dirty="0" smtClean="0"/>
              <a:t>kríž</a:t>
            </a:r>
            <a:endParaRPr lang="sk-SK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1600" dirty="0" smtClean="0"/>
              <a:t>iné </a:t>
            </a:r>
            <a:r>
              <a:rPr lang="sk-SK" sz="1600" dirty="0"/>
              <a:t>právnické osoby a fyzické osoby, ktorých predmetom činnosti je poskytovanie pomoci pri ochrane života, zdravia a majetku.</a:t>
            </a:r>
            <a:br>
              <a:rPr lang="sk-SK" sz="1600" dirty="0"/>
            </a:br>
            <a:endParaRPr lang="sk-SK" sz="1600" dirty="0" smtClean="0"/>
          </a:p>
        </p:txBody>
      </p:sp>
      <p:sp>
        <p:nvSpPr>
          <p:cNvPr id="31" name="BlokTextu 30"/>
          <p:cNvSpPr txBox="1"/>
          <p:nvPr/>
        </p:nvSpPr>
        <p:spPr>
          <a:xfrm>
            <a:off x="4067944" y="2853175"/>
            <a:ext cx="2808312" cy="369332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k-SK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Ostatné záchranné zložky </a:t>
            </a:r>
          </a:p>
        </p:txBody>
      </p:sp>
      <p:cxnSp>
        <p:nvCxnSpPr>
          <p:cNvPr id="32" name="Rovná spojnica 31"/>
          <p:cNvCxnSpPr/>
          <p:nvPr/>
        </p:nvCxnSpPr>
        <p:spPr>
          <a:xfrm>
            <a:off x="3131840" y="3432899"/>
            <a:ext cx="4680520" cy="0"/>
          </a:xfrm>
          <a:prstGeom prst="line">
            <a:avLst/>
          </a:prstGeom>
          <a:ln w="47625" cmpd="sng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20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19672" y="116632"/>
            <a:ext cx="5164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Koordinačné stredisko 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81538"/>
            <a:ext cx="1111675" cy="111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68" y="1340768"/>
            <a:ext cx="326668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67" y="3460674"/>
            <a:ext cx="3266683" cy="2103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BlokTextu 10"/>
          <p:cNvSpPr txBox="1"/>
          <p:nvPr/>
        </p:nvSpPr>
        <p:spPr>
          <a:xfrm>
            <a:off x="251520" y="824519"/>
            <a:ext cx="73444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Zabezpečuje príjem tiesňového volania na linke tiesňového volania 112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0" y="1556792"/>
            <a:ext cx="5666152" cy="45243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Spracúva a vyhodnocuje informácie o tiesňovom volaní a zabezpečuje činnosť súvisiacu s poskytnutím pomoci v tiesni,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Zabezpečuje hlasový a dátový prenos informácií,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Vypracúva plán poskytovania pomoci,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Vedie prehľad o silách a prostriedkoch záchranných zložiek IZS,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Vedie prehľad o silách a prostriedkoch PO a FO oprávnených na podnikanie,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Vykonáva odbornú prípravu záchranných zložiek IZS,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Spolupracuje s orgánmi zodpovednými za pátranie po lietadlách a záchranu ľudských životov,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Vyžaduje prostredníctvom ministerstva pomoc záchranných zložiek IZS z iného kraja,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dirty="0" smtClean="0"/>
              <a:t>Vedie evidenciu zvukových záznamov hovorov súvisiacich s tiesňovým volaním (3 roky), </a:t>
            </a:r>
          </a:p>
        </p:txBody>
      </p:sp>
    </p:spTree>
    <p:extLst>
      <p:ext uri="{BB962C8B-B14F-4D97-AF65-F5344CB8AC3E}">
        <p14:creationId xmlns:p14="http://schemas.microsoft.com/office/powerpoint/2010/main" val="13218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1187624" y="2046784"/>
            <a:ext cx="6250634" cy="20775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1600" dirty="0"/>
              <a:t>vydať pokyn príslušnej základnej záchrannej zložke </a:t>
            </a:r>
            <a:r>
              <a:rPr lang="sk-SK" sz="1600" dirty="0" smtClean="0"/>
              <a:t>na </a:t>
            </a:r>
            <a:r>
              <a:rPr lang="sk-SK" sz="1600" dirty="0"/>
              <a:t>vykonanie zásahu, vyzvať niektorú z ostatných záchranných zložiek </a:t>
            </a:r>
            <a:r>
              <a:rPr lang="sk-SK" sz="1600" dirty="0" smtClean="0"/>
              <a:t>na </a:t>
            </a:r>
            <a:r>
              <a:rPr lang="sk-SK" sz="1600" dirty="0"/>
              <a:t>vykonanie zásahu alebo tiesňové volanie presmerovať na príslušné operačné stredisko tiesňového volania, dispečerské pracovisko alebo operačné stredisko Policajného zboru,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600" dirty="0" smtClean="0"/>
              <a:t>vyžadovať </a:t>
            </a:r>
            <a:r>
              <a:rPr lang="sk-SK" sz="1600" dirty="0"/>
              <a:t>údaje o silách a prostriedkoch využiteľných na zásah od orgánov štátnej správy, obcí a iných právnických osôb a fyzických osôb oprávnených na podnikanie</a:t>
            </a:r>
          </a:p>
        </p:txBody>
      </p:sp>
      <p:sp>
        <p:nvSpPr>
          <p:cNvPr id="5" name="Obdĺžnik 4"/>
          <p:cNvSpPr/>
          <p:nvPr/>
        </p:nvSpPr>
        <p:spPr>
          <a:xfrm>
            <a:off x="2026486" y="116632"/>
            <a:ext cx="419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Koordinačné stredisko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051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39552" y="62113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 oprávnené: 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3521560" y="990471"/>
            <a:ext cx="1087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POKYN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Šípka dolu 15"/>
          <p:cNvSpPr/>
          <p:nvPr/>
        </p:nvSpPr>
        <p:spPr>
          <a:xfrm>
            <a:off x="3132553" y="1645568"/>
            <a:ext cx="216024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lu 16"/>
          <p:cNvSpPr/>
          <p:nvPr/>
        </p:nvSpPr>
        <p:spPr>
          <a:xfrm>
            <a:off x="3920784" y="1645568"/>
            <a:ext cx="216024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dolu 17"/>
          <p:cNvSpPr/>
          <p:nvPr/>
        </p:nvSpPr>
        <p:spPr>
          <a:xfrm>
            <a:off x="4608717" y="1645568"/>
            <a:ext cx="216024" cy="2880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" y="4221088"/>
            <a:ext cx="3102166" cy="2444423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329099"/>
            <a:ext cx="2484165" cy="2336411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81029"/>
            <a:ext cx="2934425" cy="19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6" grpId="0"/>
      <p:bldP spid="10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838</Words>
  <Application>Microsoft Office PowerPoint</Application>
  <PresentationFormat>Prezentácia na obrazovke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Prezentácia programu PowerPoint</vt:lpstr>
      <vt:lpstr>Prezentácia programu PowerPoint</vt:lpstr>
      <vt:lpstr>Prezentácia programu PowerPoint</vt:lpstr>
      <vt:lpstr>Pôsobnosť MV SR</vt:lpstr>
      <vt:lpstr>Prezentácia programu PowerPoint</vt:lpstr>
      <vt:lpstr>Pôsobnosť Okresného úradu v sídle kraja</vt:lpstr>
      <vt:lpstr>Prezentácia programu PowerPoint</vt:lpstr>
      <vt:lpstr>Prezentácia programu PowerPoint</vt:lpstr>
      <vt:lpstr>Prezentácia programu PowerPoint</vt:lpstr>
      <vt:lpstr>Riadenie a koordinácia činností záchranných zložiek IZS na mieste zásahu </vt:lpstr>
      <vt:lpstr>Prezentácia programu PowerPoint</vt:lpstr>
      <vt:lpstr>Systém eCALL </vt:lpstr>
      <vt:lpstr>Prezentácia programu PowerPoint</vt:lpstr>
      <vt:lpstr>Prezentácia programu PowerPoint</vt:lpstr>
      <vt:lpstr>Prezentácia programu PowerPoint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Mgr Juraj Valent</dc:creator>
  <cp:lastModifiedBy>kamo_sc</cp:lastModifiedBy>
  <cp:revision>53</cp:revision>
  <dcterms:created xsi:type="dcterms:W3CDTF">2015-05-20T06:38:08Z</dcterms:created>
  <dcterms:modified xsi:type="dcterms:W3CDTF">2018-06-18T10:20:01Z</dcterms:modified>
</cp:coreProperties>
</file>